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86" r:id="rId3"/>
    <p:sldId id="294" r:id="rId4"/>
    <p:sldId id="289" r:id="rId5"/>
    <p:sldId id="293" r:id="rId6"/>
    <p:sldId id="295" r:id="rId7"/>
    <p:sldId id="396" r:id="rId8"/>
    <p:sldId id="386" r:id="rId9"/>
    <p:sldId id="387" r:id="rId10"/>
    <p:sldId id="388" r:id="rId11"/>
    <p:sldId id="287" r:id="rId12"/>
    <p:sldId id="292" r:id="rId13"/>
    <p:sldId id="288" r:id="rId14"/>
    <p:sldId id="296" r:id="rId15"/>
    <p:sldId id="297" r:id="rId16"/>
    <p:sldId id="390" r:id="rId17"/>
    <p:sldId id="391" r:id="rId18"/>
    <p:sldId id="399" r:id="rId19"/>
    <p:sldId id="299" r:id="rId20"/>
    <p:sldId id="392" r:id="rId21"/>
    <p:sldId id="393" r:id="rId22"/>
    <p:sldId id="394" r:id="rId23"/>
    <p:sldId id="400" r:id="rId24"/>
    <p:sldId id="401" r:id="rId25"/>
    <p:sldId id="395" r:id="rId26"/>
    <p:sldId id="403" r:id="rId27"/>
    <p:sldId id="404" r:id="rId28"/>
    <p:sldId id="405" r:id="rId29"/>
    <p:sldId id="406" r:id="rId30"/>
    <p:sldId id="407" r:id="rId31"/>
  </p:sldIdLst>
  <p:sldSz cx="12192000" cy="6858000"/>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A963C4"/>
    <a:srgbClr val="7D3A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9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5FD947F-2DA8-41FC-813F-65A735AF8882}" type="datetimeFigureOut">
              <a:rPr lang="es-MX" smtClean="0"/>
              <a:t>01/05/2025</a:t>
            </a:fld>
            <a:endParaRPr lang="es-MX"/>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4E1D961-687E-4239-9758-F39E147D9FC0}" type="slidenum">
              <a:rPr lang="es-MX" smtClean="0"/>
              <a:t>‹Nº›</a:t>
            </a:fld>
            <a:endParaRPr lang="es-MX"/>
          </a:p>
        </p:txBody>
      </p:sp>
    </p:spTree>
    <p:extLst>
      <p:ext uri="{BB962C8B-B14F-4D97-AF65-F5344CB8AC3E}">
        <p14:creationId xmlns:p14="http://schemas.microsoft.com/office/powerpoint/2010/main" val="3753962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7166AB-F861-40D9-8867-39C212EA0E4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3EF82754-13C1-49B1-B450-A01E092281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853C7F9-2553-47F3-82D6-73B491109F70}"/>
              </a:ext>
            </a:extLst>
          </p:cNvPr>
          <p:cNvSpPr>
            <a:spLocks noGrp="1"/>
          </p:cNvSpPr>
          <p:nvPr>
            <p:ph type="dt" sz="half" idx="10"/>
          </p:nvPr>
        </p:nvSpPr>
        <p:spPr/>
        <p:txBody>
          <a:bodyPr/>
          <a:lstStyle/>
          <a:p>
            <a:fld id="{CE39A5E4-0D38-4A4B-81F4-6D08976F73A5}" type="datetimeFigureOut">
              <a:rPr lang="es-MX" smtClean="0"/>
              <a:t>01/05/2025</a:t>
            </a:fld>
            <a:endParaRPr lang="es-MX"/>
          </a:p>
        </p:txBody>
      </p:sp>
      <p:sp>
        <p:nvSpPr>
          <p:cNvPr id="5" name="Marcador de pie de página 4">
            <a:extLst>
              <a:ext uri="{FF2B5EF4-FFF2-40B4-BE49-F238E27FC236}">
                <a16:creationId xmlns:a16="http://schemas.microsoft.com/office/drawing/2014/main" id="{087ACE1E-234A-4518-B1F5-1C2F24BC207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12D5DAC-63CB-4945-8740-35F2ADFFF71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672736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BAB03A-9401-4AA1-ABFB-BBEDC178246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065CD77-1756-48BC-B7F3-450ADDC8256E}"/>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FD58C75-1A90-45FC-B38D-7B2AAAF1329F}"/>
              </a:ext>
            </a:extLst>
          </p:cNvPr>
          <p:cNvSpPr>
            <a:spLocks noGrp="1"/>
          </p:cNvSpPr>
          <p:nvPr>
            <p:ph type="dt" sz="half" idx="10"/>
          </p:nvPr>
        </p:nvSpPr>
        <p:spPr/>
        <p:txBody>
          <a:bodyPr/>
          <a:lstStyle/>
          <a:p>
            <a:fld id="{CE39A5E4-0D38-4A4B-81F4-6D08976F73A5}" type="datetimeFigureOut">
              <a:rPr lang="es-MX" smtClean="0"/>
              <a:t>01/05/2025</a:t>
            </a:fld>
            <a:endParaRPr lang="es-MX"/>
          </a:p>
        </p:txBody>
      </p:sp>
      <p:sp>
        <p:nvSpPr>
          <p:cNvPr id="5" name="Marcador de pie de página 4">
            <a:extLst>
              <a:ext uri="{FF2B5EF4-FFF2-40B4-BE49-F238E27FC236}">
                <a16:creationId xmlns:a16="http://schemas.microsoft.com/office/drawing/2014/main" id="{4B94C74E-FC7D-438E-97CA-2C11AF8BA0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8385641-E92D-4340-A673-CF82ECD59C0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822968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7E61183-FEA1-4A5E-83AE-A497E4AB5A2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CA07D85-17E7-4A34-8126-6D18BE6CA2BF}"/>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7B38BF4-CC1C-4E1A-A367-EDBC538540AD}"/>
              </a:ext>
            </a:extLst>
          </p:cNvPr>
          <p:cNvSpPr>
            <a:spLocks noGrp="1"/>
          </p:cNvSpPr>
          <p:nvPr>
            <p:ph type="dt" sz="half" idx="10"/>
          </p:nvPr>
        </p:nvSpPr>
        <p:spPr/>
        <p:txBody>
          <a:bodyPr/>
          <a:lstStyle/>
          <a:p>
            <a:fld id="{CE39A5E4-0D38-4A4B-81F4-6D08976F73A5}" type="datetimeFigureOut">
              <a:rPr lang="es-MX" smtClean="0"/>
              <a:t>01/05/2025</a:t>
            </a:fld>
            <a:endParaRPr lang="es-MX"/>
          </a:p>
        </p:txBody>
      </p:sp>
      <p:sp>
        <p:nvSpPr>
          <p:cNvPr id="5" name="Marcador de pie de página 4">
            <a:extLst>
              <a:ext uri="{FF2B5EF4-FFF2-40B4-BE49-F238E27FC236}">
                <a16:creationId xmlns:a16="http://schemas.microsoft.com/office/drawing/2014/main" id="{DD858B84-C48E-4E59-B82D-C194E65B364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EC456B9-14A7-4380-8F59-3149A070BDC4}"/>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493736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951AC8-5DFA-48F2-808B-E46F6FB864F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F736EDB-A7D1-46A6-8E85-528C2C42E4DA}"/>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034E026-F7BD-484A-BEB3-3749F695E617}"/>
              </a:ext>
            </a:extLst>
          </p:cNvPr>
          <p:cNvSpPr>
            <a:spLocks noGrp="1"/>
          </p:cNvSpPr>
          <p:nvPr>
            <p:ph type="dt" sz="half" idx="10"/>
          </p:nvPr>
        </p:nvSpPr>
        <p:spPr/>
        <p:txBody>
          <a:bodyPr/>
          <a:lstStyle/>
          <a:p>
            <a:fld id="{CE39A5E4-0D38-4A4B-81F4-6D08976F73A5}" type="datetimeFigureOut">
              <a:rPr lang="es-MX" smtClean="0"/>
              <a:t>01/05/2025</a:t>
            </a:fld>
            <a:endParaRPr lang="es-MX"/>
          </a:p>
        </p:txBody>
      </p:sp>
      <p:sp>
        <p:nvSpPr>
          <p:cNvPr id="5" name="Marcador de pie de página 4">
            <a:extLst>
              <a:ext uri="{FF2B5EF4-FFF2-40B4-BE49-F238E27FC236}">
                <a16:creationId xmlns:a16="http://schemas.microsoft.com/office/drawing/2014/main" id="{416D967D-AC5E-43CD-8D40-F48AD29A0B2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E606819-C6E1-4AF1-9A8D-7475D21395E0}"/>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72709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6EC90E-E51E-4C4A-B60C-8AD22979A0C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E3C4BCE-31FE-4AF0-A9EB-201C73FB4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00F37C48-9605-4570-AC89-E32DE2A481DE}"/>
              </a:ext>
            </a:extLst>
          </p:cNvPr>
          <p:cNvSpPr>
            <a:spLocks noGrp="1"/>
          </p:cNvSpPr>
          <p:nvPr>
            <p:ph type="dt" sz="half" idx="10"/>
          </p:nvPr>
        </p:nvSpPr>
        <p:spPr/>
        <p:txBody>
          <a:bodyPr/>
          <a:lstStyle/>
          <a:p>
            <a:fld id="{CE39A5E4-0D38-4A4B-81F4-6D08976F73A5}" type="datetimeFigureOut">
              <a:rPr lang="es-MX" smtClean="0"/>
              <a:t>01/05/2025</a:t>
            </a:fld>
            <a:endParaRPr lang="es-MX"/>
          </a:p>
        </p:txBody>
      </p:sp>
      <p:sp>
        <p:nvSpPr>
          <p:cNvPr id="5" name="Marcador de pie de página 4">
            <a:extLst>
              <a:ext uri="{FF2B5EF4-FFF2-40B4-BE49-F238E27FC236}">
                <a16:creationId xmlns:a16="http://schemas.microsoft.com/office/drawing/2014/main" id="{B08C92B4-5264-48A9-A2EE-9D832193C35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33869D6-6182-4401-8F19-BA7D3CCFEC89}"/>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24576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083583-C021-43D4-BC7A-E35A945295F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782F3BC-74FE-4150-9AF6-F3FE36374A60}"/>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AB310C3E-9095-4BE7-B681-8697A5DFC9EB}"/>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9C07C88-E029-430C-9D73-957D43D21E64}"/>
              </a:ext>
            </a:extLst>
          </p:cNvPr>
          <p:cNvSpPr>
            <a:spLocks noGrp="1"/>
          </p:cNvSpPr>
          <p:nvPr>
            <p:ph type="dt" sz="half" idx="10"/>
          </p:nvPr>
        </p:nvSpPr>
        <p:spPr/>
        <p:txBody>
          <a:bodyPr/>
          <a:lstStyle/>
          <a:p>
            <a:fld id="{CE39A5E4-0D38-4A4B-81F4-6D08976F73A5}" type="datetimeFigureOut">
              <a:rPr lang="es-MX" smtClean="0"/>
              <a:t>01/05/2025</a:t>
            </a:fld>
            <a:endParaRPr lang="es-MX"/>
          </a:p>
        </p:txBody>
      </p:sp>
      <p:sp>
        <p:nvSpPr>
          <p:cNvPr id="6" name="Marcador de pie de página 5">
            <a:extLst>
              <a:ext uri="{FF2B5EF4-FFF2-40B4-BE49-F238E27FC236}">
                <a16:creationId xmlns:a16="http://schemas.microsoft.com/office/drawing/2014/main" id="{C6571F93-654F-4054-8593-8ED22848330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321810E-E006-4B3F-AD12-62C30CD5E638}"/>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274842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294DBB-2B8B-4932-BA6C-08A73625F1B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23AC41E-36AB-4AFB-AADA-1EA3CA48F7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BBA2B9A7-4DE5-43D8-851B-7DFA002DE916}"/>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321FF29-B335-4483-B014-C2F0E17613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E4956002-62DB-42AB-B53B-5ADEBF7F7A2D}"/>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F625B30A-08FD-44AD-AC4A-9EA7C34ED2E9}"/>
              </a:ext>
            </a:extLst>
          </p:cNvPr>
          <p:cNvSpPr>
            <a:spLocks noGrp="1"/>
          </p:cNvSpPr>
          <p:nvPr>
            <p:ph type="dt" sz="half" idx="10"/>
          </p:nvPr>
        </p:nvSpPr>
        <p:spPr/>
        <p:txBody>
          <a:bodyPr/>
          <a:lstStyle/>
          <a:p>
            <a:fld id="{CE39A5E4-0D38-4A4B-81F4-6D08976F73A5}" type="datetimeFigureOut">
              <a:rPr lang="es-MX" smtClean="0"/>
              <a:t>01/05/2025</a:t>
            </a:fld>
            <a:endParaRPr lang="es-MX"/>
          </a:p>
        </p:txBody>
      </p:sp>
      <p:sp>
        <p:nvSpPr>
          <p:cNvPr id="8" name="Marcador de pie de página 7">
            <a:extLst>
              <a:ext uri="{FF2B5EF4-FFF2-40B4-BE49-F238E27FC236}">
                <a16:creationId xmlns:a16="http://schemas.microsoft.com/office/drawing/2014/main" id="{52781037-B360-4BDB-94BB-38C808EB6304}"/>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FBEE2EBE-35C9-402C-9187-93F8B157DE91}"/>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349158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661C7B-C348-408D-956C-D99E38597F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AF4220F-C9B0-4215-8130-C5E682D49BD7}"/>
              </a:ext>
            </a:extLst>
          </p:cNvPr>
          <p:cNvSpPr>
            <a:spLocks noGrp="1"/>
          </p:cNvSpPr>
          <p:nvPr>
            <p:ph type="dt" sz="half" idx="10"/>
          </p:nvPr>
        </p:nvSpPr>
        <p:spPr/>
        <p:txBody>
          <a:bodyPr/>
          <a:lstStyle/>
          <a:p>
            <a:fld id="{CE39A5E4-0D38-4A4B-81F4-6D08976F73A5}" type="datetimeFigureOut">
              <a:rPr lang="es-MX" smtClean="0"/>
              <a:t>01/05/2025</a:t>
            </a:fld>
            <a:endParaRPr lang="es-MX"/>
          </a:p>
        </p:txBody>
      </p:sp>
      <p:sp>
        <p:nvSpPr>
          <p:cNvPr id="4" name="Marcador de pie de página 3">
            <a:extLst>
              <a:ext uri="{FF2B5EF4-FFF2-40B4-BE49-F238E27FC236}">
                <a16:creationId xmlns:a16="http://schemas.microsoft.com/office/drawing/2014/main" id="{8A6AF379-5225-416D-970C-66E2630D2C86}"/>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19BFF564-74BC-4B90-AFFD-523B18D1C6A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473557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D2A0FCC-B097-4B7F-8519-96CA70356379}"/>
              </a:ext>
            </a:extLst>
          </p:cNvPr>
          <p:cNvSpPr>
            <a:spLocks noGrp="1"/>
          </p:cNvSpPr>
          <p:nvPr>
            <p:ph type="dt" sz="half" idx="10"/>
          </p:nvPr>
        </p:nvSpPr>
        <p:spPr/>
        <p:txBody>
          <a:bodyPr/>
          <a:lstStyle/>
          <a:p>
            <a:fld id="{CE39A5E4-0D38-4A4B-81F4-6D08976F73A5}" type="datetimeFigureOut">
              <a:rPr lang="es-MX" smtClean="0"/>
              <a:t>01/05/2025</a:t>
            </a:fld>
            <a:endParaRPr lang="es-MX"/>
          </a:p>
        </p:txBody>
      </p:sp>
      <p:sp>
        <p:nvSpPr>
          <p:cNvPr id="3" name="Marcador de pie de página 2">
            <a:extLst>
              <a:ext uri="{FF2B5EF4-FFF2-40B4-BE49-F238E27FC236}">
                <a16:creationId xmlns:a16="http://schemas.microsoft.com/office/drawing/2014/main" id="{EB25A664-6D94-4777-9C13-8DF6F909438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C2587C9D-FB27-45F8-B0AB-07AF140495E3}"/>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328065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B889A4-B28D-455C-8CBE-A0E5F4F5CA5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B79137E-3716-4CF1-B637-72C052FF33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E5193F4-D10C-452E-A189-9286E3E8D8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169A64E-297A-4827-90D4-9E6E298EA23E}"/>
              </a:ext>
            </a:extLst>
          </p:cNvPr>
          <p:cNvSpPr>
            <a:spLocks noGrp="1"/>
          </p:cNvSpPr>
          <p:nvPr>
            <p:ph type="dt" sz="half" idx="10"/>
          </p:nvPr>
        </p:nvSpPr>
        <p:spPr/>
        <p:txBody>
          <a:bodyPr/>
          <a:lstStyle/>
          <a:p>
            <a:fld id="{CE39A5E4-0D38-4A4B-81F4-6D08976F73A5}" type="datetimeFigureOut">
              <a:rPr lang="es-MX" smtClean="0"/>
              <a:t>01/05/2025</a:t>
            </a:fld>
            <a:endParaRPr lang="es-MX"/>
          </a:p>
        </p:txBody>
      </p:sp>
      <p:sp>
        <p:nvSpPr>
          <p:cNvPr id="6" name="Marcador de pie de página 5">
            <a:extLst>
              <a:ext uri="{FF2B5EF4-FFF2-40B4-BE49-F238E27FC236}">
                <a16:creationId xmlns:a16="http://schemas.microsoft.com/office/drawing/2014/main" id="{1796AAE0-73AA-4173-B4B6-745FC6A0DD9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8F491C4-5A9F-4846-B472-C0B807BC2E3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734851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DFBB1F-DE1A-4ECF-B4A5-960DBF0435E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AF774BB-FEB6-4277-B9DA-44FF8A884D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3AC28062-CF64-4319-90A3-5BB0AD8C37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6E33BF58-46F3-4AB4-83DB-13665BF1641A}"/>
              </a:ext>
            </a:extLst>
          </p:cNvPr>
          <p:cNvSpPr>
            <a:spLocks noGrp="1"/>
          </p:cNvSpPr>
          <p:nvPr>
            <p:ph type="dt" sz="half" idx="10"/>
          </p:nvPr>
        </p:nvSpPr>
        <p:spPr/>
        <p:txBody>
          <a:bodyPr/>
          <a:lstStyle/>
          <a:p>
            <a:fld id="{CE39A5E4-0D38-4A4B-81F4-6D08976F73A5}" type="datetimeFigureOut">
              <a:rPr lang="es-MX" smtClean="0"/>
              <a:t>01/05/2025</a:t>
            </a:fld>
            <a:endParaRPr lang="es-MX"/>
          </a:p>
        </p:txBody>
      </p:sp>
      <p:sp>
        <p:nvSpPr>
          <p:cNvPr id="6" name="Marcador de pie de página 5">
            <a:extLst>
              <a:ext uri="{FF2B5EF4-FFF2-40B4-BE49-F238E27FC236}">
                <a16:creationId xmlns:a16="http://schemas.microsoft.com/office/drawing/2014/main" id="{7E18ABF2-5276-43A1-B5A7-2CA38223177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9A61284-311C-4CFA-8FD6-5D7CB2AC3AD5}"/>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549216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E8ECEB8-3FE3-416C-BD06-1AE38A7B5F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E393B8F-4B19-4647-B95B-62B7A29CBB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D2FED3-47ED-48C8-BFDC-22A4CB1DC4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9A5E4-0D38-4A4B-81F4-6D08976F73A5}" type="datetimeFigureOut">
              <a:rPr lang="es-MX" smtClean="0"/>
              <a:t>01/05/2025</a:t>
            </a:fld>
            <a:endParaRPr lang="es-MX"/>
          </a:p>
        </p:txBody>
      </p:sp>
      <p:sp>
        <p:nvSpPr>
          <p:cNvPr id="5" name="Marcador de pie de página 4">
            <a:extLst>
              <a:ext uri="{FF2B5EF4-FFF2-40B4-BE49-F238E27FC236}">
                <a16:creationId xmlns:a16="http://schemas.microsoft.com/office/drawing/2014/main" id="{04FBC074-B260-4646-84FC-8A31BEF362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F078E8B8-B072-4F0A-9EF1-7223A09047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A67D1-D7EB-41C1-A52B-EC507544C92D}" type="slidenum">
              <a:rPr lang="es-MX" smtClean="0"/>
              <a:t>‹Nº›</a:t>
            </a:fld>
            <a:endParaRPr lang="es-MX"/>
          </a:p>
        </p:txBody>
      </p:sp>
    </p:spTree>
    <p:extLst>
      <p:ext uri="{BB962C8B-B14F-4D97-AF65-F5344CB8AC3E}">
        <p14:creationId xmlns:p14="http://schemas.microsoft.com/office/powerpoint/2010/main" val="2411330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ieccloud.iec-sis.org.mx/index.php/s/WWKJBvrXU7l74N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8300091-5C2B-4E06-B221-44C35FFD0B3B}"/>
              </a:ext>
            </a:extLst>
          </p:cNvPr>
          <p:cNvSpPr txBox="1"/>
          <p:nvPr/>
        </p:nvSpPr>
        <p:spPr>
          <a:xfrm>
            <a:off x="874751" y="4114799"/>
            <a:ext cx="5837274" cy="646331"/>
          </a:xfrm>
          <a:prstGeom prst="rect">
            <a:avLst/>
          </a:prstGeom>
          <a:noFill/>
        </p:spPr>
        <p:txBody>
          <a:bodyPr wrap="square" rtlCol="0">
            <a:spAutoFit/>
          </a:bodyPr>
          <a:lstStyle/>
          <a:p>
            <a:pPr algn="ctr"/>
            <a:r>
              <a:rPr lang="es-MX" sz="3600" dirty="0">
                <a:solidFill>
                  <a:schemeClr val="bg1"/>
                </a:solidFill>
                <a:latin typeface="Gotham Bold" panose="02000803030000020004" pitchFamily="2" charset="0"/>
              </a:rPr>
              <a:t>ACTIVIDADES </a:t>
            </a:r>
          </a:p>
        </p:txBody>
      </p:sp>
      <p:sp>
        <p:nvSpPr>
          <p:cNvPr id="5" name="CuadroTexto 4">
            <a:extLst>
              <a:ext uri="{FF2B5EF4-FFF2-40B4-BE49-F238E27FC236}">
                <a16:creationId xmlns:a16="http://schemas.microsoft.com/office/drawing/2014/main" id="{95F5B0B7-C590-42B9-BEEA-E08C1229EA57}"/>
              </a:ext>
            </a:extLst>
          </p:cNvPr>
          <p:cNvSpPr txBox="1"/>
          <p:nvPr/>
        </p:nvSpPr>
        <p:spPr>
          <a:xfrm>
            <a:off x="874751" y="4454861"/>
            <a:ext cx="5837274" cy="1938992"/>
          </a:xfrm>
          <a:prstGeom prst="rect">
            <a:avLst/>
          </a:prstGeom>
          <a:noFill/>
        </p:spPr>
        <p:txBody>
          <a:bodyPr wrap="square" rtlCol="0">
            <a:spAutoFit/>
          </a:bodyPr>
          <a:lstStyle/>
          <a:p>
            <a:pPr algn="ctr"/>
            <a:r>
              <a:rPr lang="es-MX" sz="6000">
                <a:solidFill>
                  <a:schemeClr val="bg1"/>
                </a:solidFill>
                <a:latin typeface="Gotham Bold" panose="02000803030000020004" pitchFamily="2" charset="0"/>
              </a:rPr>
              <a:t>CONSEJERO PRESIDENTE</a:t>
            </a:r>
            <a:endParaRPr lang="es-MX" sz="6000" dirty="0">
              <a:solidFill>
                <a:schemeClr val="bg1"/>
              </a:solidFill>
              <a:latin typeface="Gotham Bold" panose="02000803030000020004" pitchFamily="2" charset="0"/>
            </a:endParaRPr>
          </a:p>
        </p:txBody>
      </p:sp>
      <p:cxnSp>
        <p:nvCxnSpPr>
          <p:cNvPr id="9" name="Conector recto 8">
            <a:extLst>
              <a:ext uri="{FF2B5EF4-FFF2-40B4-BE49-F238E27FC236}">
                <a16:creationId xmlns:a16="http://schemas.microsoft.com/office/drawing/2014/main" id="{8F547564-0686-4708-8F3A-8F26CD633D46}"/>
              </a:ext>
            </a:extLst>
          </p:cNvPr>
          <p:cNvCxnSpPr>
            <a:cxnSpLocks/>
          </p:cNvCxnSpPr>
          <p:nvPr/>
        </p:nvCxnSpPr>
        <p:spPr>
          <a:xfrm>
            <a:off x="607219"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39E8B66-4BB0-4149-A07D-542E25672D7C}"/>
              </a:ext>
            </a:extLst>
          </p:cNvPr>
          <p:cNvCxnSpPr>
            <a:cxnSpLocks/>
          </p:cNvCxnSpPr>
          <p:nvPr/>
        </p:nvCxnSpPr>
        <p:spPr>
          <a:xfrm>
            <a:off x="607219" y="6087583"/>
            <a:ext cx="118641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30501009-19E2-451C-95DD-A108FABF8A48}"/>
              </a:ext>
            </a:extLst>
          </p:cNvPr>
          <p:cNvCxnSpPr>
            <a:cxnSpLocks/>
          </p:cNvCxnSpPr>
          <p:nvPr/>
        </p:nvCxnSpPr>
        <p:spPr>
          <a:xfrm>
            <a:off x="635793" y="4114800"/>
            <a:ext cx="0" cy="1972783"/>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DEEBC596-7DE8-45B8-8CB6-044A7506BB3B}"/>
              </a:ext>
            </a:extLst>
          </p:cNvPr>
          <p:cNvCxnSpPr>
            <a:cxnSpLocks/>
          </p:cNvCxnSpPr>
          <p:nvPr/>
        </p:nvCxnSpPr>
        <p:spPr>
          <a:xfrm flipH="1">
            <a:off x="4049712"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F04F1FD1-075D-47C3-A651-A7C54645B7C5}"/>
              </a:ext>
            </a:extLst>
          </p:cNvPr>
          <p:cNvCxnSpPr>
            <a:cxnSpLocks/>
          </p:cNvCxnSpPr>
          <p:nvPr/>
        </p:nvCxnSpPr>
        <p:spPr>
          <a:xfrm flipH="1">
            <a:off x="5802923" y="6087583"/>
            <a:ext cx="112572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FAACCD7C-CCCF-4D76-B8D5-AB7589238874}"/>
              </a:ext>
            </a:extLst>
          </p:cNvPr>
          <p:cNvCxnSpPr>
            <a:cxnSpLocks/>
          </p:cNvCxnSpPr>
          <p:nvPr/>
        </p:nvCxnSpPr>
        <p:spPr>
          <a:xfrm>
            <a:off x="6900861"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Imagen 16">
            <a:extLst>
              <a:ext uri="{FF2B5EF4-FFF2-40B4-BE49-F238E27FC236}">
                <a16:creationId xmlns:a16="http://schemas.microsoft.com/office/drawing/2014/main" id="{C202DBCA-A62C-4A21-AAB1-2C189512A5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9047" y="552793"/>
            <a:ext cx="3457989" cy="1188084"/>
          </a:xfrm>
          <a:prstGeom prst="rect">
            <a:avLst/>
          </a:prstGeom>
        </p:spPr>
      </p:pic>
    </p:spTree>
    <p:extLst>
      <p:ext uri="{BB962C8B-B14F-4D97-AF65-F5344CB8AC3E}">
        <p14:creationId xmlns:p14="http://schemas.microsoft.com/office/powerpoint/2010/main" val="3715851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237940"/>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plan de Trabajo Conjunto para la Promoción de la Participación Ciudadana en la Elección del Poder Judicial de la entidad.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12/02/2025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Vocal Ejecutivo INE Local</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El instituto Electoral de Coahuila y la Junta Local del INE Coahuila firmaron el Plan de Trabajo </a:t>
                      </a:r>
                      <a:b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b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Conjunto para la Promoción de la Participación Ciudadana en la elección del Poder Judicial de la entidad.</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082193688"/>
                  </a:ext>
                </a:extLst>
              </a:tr>
              <a:tr h="76693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3er Conversatorio Reforma Electoral el Desafío de los Institutos Electorales Locales.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Participó como dialogante en el 3er conversatorio Reforma Electoral el Desafío de los Institutos Electorales Locales.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7576694"/>
                  </a:ext>
                </a:extLst>
              </a:tr>
              <a:tr h="76339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 la Comisión Especial de Elecciones Judiciales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75731398"/>
                  </a:ext>
                </a:extLst>
              </a:tr>
              <a:tr h="6291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 </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se presidió la Sesión Extraordinaria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795314439"/>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de Comités Judiciales Electorales Distritales.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Personal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Integrantes de los Comités Judiciales Electorales Distritales recibieron capacitación para el correcto desarrollo de sus funciones, previo a su instalación.</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59160188"/>
                  </a:ext>
                </a:extLst>
              </a:tr>
            </a:tbl>
          </a:graphicData>
        </a:graphic>
      </p:graphicFrame>
      <p:grpSp>
        <p:nvGrpSpPr>
          <p:cNvPr id="5" name="Grupo 4">
            <a:extLst>
              <a:ext uri="{FF2B5EF4-FFF2-40B4-BE49-F238E27FC236}">
                <a16:creationId xmlns:a16="http://schemas.microsoft.com/office/drawing/2014/main" id="{DC0D21C4-5E67-DE52-142A-D0084686009A}"/>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B7CD4F66-6C01-A6F2-868C-000003A2C472}"/>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B6EB0A01-5F52-0417-4411-FB4A902B1A3B}"/>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98115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37926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72310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Instalación del Comité Judicial Electoral de Saltillo.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Comité Judicial Electoral Distrital 08</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El Presidente del IEC, Óscar Daniel Rodríguez Fuentes y la Consejera Electoral Beatriz Eugenia Rodríguez Villanueva, asistieron a la Sesión de Instalación del Comité Judicial Electoral Distrital 08, con cabecera en el municipio de Saltillo.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12833988"/>
                  </a:ext>
                </a:extLst>
              </a:tr>
              <a:tr h="14764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Instalación del Comité Judicial Electoral de Parras.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Comité Judicial Electoral Distrital 03</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El Presidente del IEC, Óscar Daniel Rodríguez Fuentes asistió a la Sesión de Instalación del Comité Judicial Electoral Distrital 03, con cabecera en el municipio de Parras.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61936998"/>
                  </a:ext>
                </a:extLst>
              </a:tr>
              <a:tr h="11744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de las Consejerías Electorales del IEC y Secretario Ejecutivo, donde se abordaron temas referentes a la Elección Judicial 2024-2025.</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200345164"/>
                  </a:ext>
                </a:extLst>
              </a:tr>
            </a:tbl>
          </a:graphicData>
        </a:graphic>
      </p:graphicFrame>
      <p:grpSp>
        <p:nvGrpSpPr>
          <p:cNvPr id="5" name="Grupo 4">
            <a:extLst>
              <a:ext uri="{FF2B5EF4-FFF2-40B4-BE49-F238E27FC236}">
                <a16:creationId xmlns:a16="http://schemas.microsoft.com/office/drawing/2014/main" id="{2BE543A9-023C-FE04-B1B1-CF5A96AE198B}"/>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A65B9205-505C-5E72-7E3A-3B6B8FD6AE6D}"/>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53D6ADCD-4984-D61B-6F74-645C5E091985}"/>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498494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334100"/>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422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Solemne con motivo del Día del Ejército Mexicano.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Congreso del Estado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Congreso del Estado de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Solemne con motivo del Día del Ejército, LXIII Legislatura del Congreso del Estado de Coahuila de Zaragoza.</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99858301"/>
                  </a:ext>
                </a:extLst>
              </a:tr>
              <a:tr h="134223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en Materia de Redes Socio Digitales y Juventudes.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Organización de Fuerza Ciudadana A.C.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dio la bienvenida a la capacitación en material de redes socio-digitales y juventudes impartida por Gloria Alcocer Olmos, Directora Ejecutiva de la Organización de Fuerza Ciudadana, A. C.</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917021712"/>
                  </a:ext>
                </a:extLst>
              </a:tr>
              <a:tr h="14999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Informe anual de Labores de la Sala Regional Monterrey.</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Salón de Plenos SRM</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Integrantes del Consejo General del IEC asistieron al informe de actividades presentado por la Magistrada Claudia Valle </a:t>
                      </a:r>
                      <a:r>
                        <a:rPr lang="es-ES" sz="1200" u="none" strike="noStrike" dirty="0" err="1">
                          <a:effectLst/>
                          <a:latin typeface="Segoe UI" panose="020B0502040204020203" pitchFamily="34" charset="0"/>
                          <a:cs typeface="Segoe UI" panose="020B0502040204020203" pitchFamily="34" charset="0"/>
                        </a:rPr>
                        <a:t>Aguilasocho</a:t>
                      </a:r>
                      <a:r>
                        <a:rPr lang="es-ES" sz="1200" u="none" strike="noStrike" dirty="0">
                          <a:effectLst/>
                          <a:latin typeface="Segoe UI" panose="020B0502040204020203" pitchFamily="34" charset="0"/>
                          <a:cs typeface="Segoe UI" panose="020B0502040204020203" pitchFamily="34" charset="0"/>
                        </a:rPr>
                        <a:t>, Presidenta de la Sala Regional Monterrey del Tribunal Electoral del Poder Judicial de la Federación.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6444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Reunión de trabajo con integrantes de la </a:t>
                      </a:r>
                      <a:r>
                        <a:rPr lang="es-MX" sz="1200" kern="1200" dirty="0">
                          <a:solidFill>
                            <a:schemeClr val="dk1"/>
                          </a:solidFill>
                          <a:effectLst/>
                          <a:latin typeface="Segoe UI" panose="020B0502040204020203" pitchFamily="34" charset="0"/>
                          <a:ea typeface="+mn-ea"/>
                          <a:cs typeface="Segoe UI" panose="020B0502040204020203" pitchFamily="34" charset="0"/>
                        </a:rPr>
                        <a:t>Comisión de Prerrogativas y Partidos Políticos.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503020923"/>
                  </a:ext>
                </a:extLst>
              </a:tr>
            </a:tbl>
          </a:graphicData>
        </a:graphic>
      </p:graphicFrame>
      <p:grpSp>
        <p:nvGrpSpPr>
          <p:cNvPr id="5" name="Grupo 4">
            <a:extLst>
              <a:ext uri="{FF2B5EF4-FFF2-40B4-BE49-F238E27FC236}">
                <a16:creationId xmlns:a16="http://schemas.microsoft.com/office/drawing/2014/main" id="{427594C7-CB68-8BD6-85B8-FBB9C54AF65B}"/>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F9DC81EB-6324-9A07-B72A-9272F23A4BC0}"/>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556AE065-20BF-9864-3715-E310D7D4F4E8}"/>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333016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089103"/>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815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reunión de trabajo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250615114"/>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Consejerías Electorales del IEC y Secretario Ejecutivo, donde se abordaron temas referentes a la Elección Judicial Local.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Sesión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de Quejas y Denuncias.</a:t>
                      </a:r>
                      <a:endPar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38814055"/>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Temporal de Archivos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Temporal de Archivos y Gestión Documental.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24158540"/>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98247693"/>
                  </a:ext>
                </a:extLst>
              </a:tr>
            </a:tbl>
          </a:graphicData>
        </a:graphic>
      </p:graphicFrame>
      <p:grpSp>
        <p:nvGrpSpPr>
          <p:cNvPr id="5" name="Grupo 4">
            <a:extLst>
              <a:ext uri="{FF2B5EF4-FFF2-40B4-BE49-F238E27FC236}">
                <a16:creationId xmlns:a16="http://schemas.microsoft.com/office/drawing/2014/main" id="{C14E3041-9369-4904-7349-42A893E11ABC}"/>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7FC3D728-69F7-5518-622D-9AF79FE9454D}"/>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2803AA8E-E8D7-9CAA-1062-1D40B8E142D9}"/>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32923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14078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69329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Partidos Políticos</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de Prerrogativas.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7756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Editorial y de Difusión de la Cultura Democrática.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Paridad de Género e Inclusión.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r>
                        <a:rPr lang="es-ES" sz="1200" u="none" strike="noStrike" dirty="0">
                          <a:effectLst/>
                          <a:latin typeface="Segoe UI" panose="020B0502040204020203" pitchFamily="34" charset="0"/>
                          <a:cs typeface="Segoe UI" panose="020B0502040204020203" pitchFamily="34" charset="0"/>
                        </a:rPr>
                        <a:t>Se asistió a la Sesión Ordinaria de la Comisión de Paridad de Género e Inclusión.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Vinculación con el INE y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se presidió la Sesión Ordinaria de la Comisión de Vinculación con el INE y OPLES.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38814055"/>
                  </a:ext>
                </a:extLst>
              </a:tr>
              <a:tr h="62665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se presidió la Sesión Ordinaria de la Comisión de Organización Electoral.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58687753"/>
                  </a:ext>
                </a:extLst>
              </a:tr>
            </a:tbl>
          </a:graphicData>
        </a:graphic>
      </p:graphicFrame>
      <p:grpSp>
        <p:nvGrpSpPr>
          <p:cNvPr id="5" name="Grupo 4">
            <a:extLst>
              <a:ext uri="{FF2B5EF4-FFF2-40B4-BE49-F238E27FC236}">
                <a16:creationId xmlns:a16="http://schemas.microsoft.com/office/drawing/2014/main" id="{50C46DD8-8864-4CB7-02E3-8A69C92C0E15}"/>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92B7B6FC-4A29-F14A-1472-F0BB172AA617}"/>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A539E160-8BAE-9FA0-1456-9527422155A9}"/>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296901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370997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69045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Solemne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se presidió la Sesión Solemne del Consejo General del Instituto Electoral de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79147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se presidió la Sesión Ordinaria del Consejo General del Instituto Electoral de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10884156"/>
                  </a:ext>
                </a:extLst>
              </a:tr>
              <a:tr h="38999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del Consejo General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 </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se presidió la Sesión Extraordinaria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60138421"/>
                  </a:ext>
                </a:extLst>
              </a:tr>
              <a:tr h="38999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de la No Discriminación.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Auditorio Manuel H. Gil Vara de la Presidencia Municipal de Ramos Arizpe.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El Consejero Presidente ofreció una charla sobre el Día Internacional de la Cero Discriminación en el Ayuntamiento de Ramos Arizpe.</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24699082"/>
                  </a:ext>
                </a:extLst>
              </a:tr>
            </a:tbl>
          </a:graphicData>
        </a:graphic>
      </p:graphicFrame>
      <p:grpSp>
        <p:nvGrpSpPr>
          <p:cNvPr id="5" name="Grupo 4">
            <a:extLst>
              <a:ext uri="{FF2B5EF4-FFF2-40B4-BE49-F238E27FC236}">
                <a16:creationId xmlns:a16="http://schemas.microsoft.com/office/drawing/2014/main" id="{D6C6BBF6-EAD0-2B24-C093-434AE34FD7FF}"/>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543D2B92-429D-E023-8119-55BC1E06FF33}"/>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4C7247B1-75CD-2EEA-D603-53A0F922D3F7}"/>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848079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01102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02/03/2025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390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 Consejo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02/03/2025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 </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llevó a cabo la Sesión Extraordinaria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11529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 </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613604730"/>
                  </a:ext>
                </a:extLst>
              </a:tr>
              <a:tr h="70939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celebró una reunión de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Comisión Especial de Elecciones Judiciales</a:t>
                      </a:r>
                      <a:r>
                        <a:rPr lang="es-ES" sz="1200" b="0" u="none" strike="noStrike" dirty="0">
                          <a:effectLst/>
                          <a:latin typeface="Segoe UI" panose="020B0502040204020203" pitchFamily="34" charset="0"/>
                          <a:cs typeface="Segoe UI" panose="020B0502040204020203" pitchFamily="34" charset="0"/>
                        </a:rPr>
                        <a:t>.</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150233"/>
                  </a:ext>
                </a:extLst>
              </a:tr>
              <a:tr h="81461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Resultados y Avances de la Estrategia Integral de las Mujeres Coahuilenses.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Villa Ferré</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Secretaría de las Mujeres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Gobierno del Estado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al Informe de Resultados y Avances de la Estrategia Integral de las Mujeres Coahuilenses.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04228023"/>
                  </a:ext>
                </a:extLst>
              </a:tr>
            </a:tbl>
          </a:graphicData>
        </a:graphic>
      </p:graphicFrame>
      <p:grpSp>
        <p:nvGrpSpPr>
          <p:cNvPr id="8" name="Grupo 7">
            <a:extLst>
              <a:ext uri="{FF2B5EF4-FFF2-40B4-BE49-F238E27FC236}">
                <a16:creationId xmlns:a16="http://schemas.microsoft.com/office/drawing/2014/main" id="{142837DA-793A-E386-FDB1-74627C36CB0E}"/>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2966BD1F-0E94-D2E4-C514-6E4B52A1E61D}"/>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10" name="Rectángulo 9">
              <a:extLst>
                <a:ext uri="{FF2B5EF4-FFF2-40B4-BE49-F238E27FC236}">
                  <a16:creationId xmlns:a16="http://schemas.microsoft.com/office/drawing/2014/main" id="{C8CCE6E2-14B4-F100-2E5F-541B08719E5A}"/>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090070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28049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9423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26692697"/>
                  </a:ext>
                </a:extLst>
              </a:tr>
              <a:tr h="72984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Extraordinaria Urgente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6416457"/>
                  </a:ext>
                </a:extLst>
              </a:tr>
              <a:tr h="13254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Vanguardia.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 Presidencial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Medios de Comunicación</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En esta entrevista se reflexionó sobre la importancia de la representación en espacios de poder, los desafíos de las Elecciones Judiciales y algunos aspectos sobre la Reforma Judicial.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138608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Tele Saltillo.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 Presidencial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Medios de Comunicación</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vieron detalles de la sesión del Instituto Electoral de Coahuila, en donde el tema principal fue la aprobación de las boletas que se van a utilizar en la Elección Judicial el 1 de junio.</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bl>
          </a:graphicData>
        </a:graphic>
      </p:graphicFrame>
      <p:grpSp>
        <p:nvGrpSpPr>
          <p:cNvPr id="5" name="Grupo 4">
            <a:extLst>
              <a:ext uri="{FF2B5EF4-FFF2-40B4-BE49-F238E27FC236}">
                <a16:creationId xmlns:a16="http://schemas.microsoft.com/office/drawing/2014/main" id="{666141AE-1F3D-E6F5-3EC6-65EAAC9830D4}"/>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EFAA4E16-6220-FE00-4FFD-6ABBAEEF4DFE}"/>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DAA0A7D3-9B4C-D129-FBF8-0606B5AA0906}"/>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496746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3387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3772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Taller “Cuidarnos También es Político”.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Tribunal Universitario UA de 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dio la bienvenida al Taller impartido a las Funcionarias del IEC por Berenice de la Peña, Coordinadora del área de Psicología del Tribunal Universitario de la UA de C.</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781362139"/>
                  </a:ext>
                </a:extLst>
              </a:tr>
              <a:tr h="93772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1587813"/>
                  </a:ext>
                </a:extLst>
              </a:tr>
              <a:tr h="92124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del Comité de Administración.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Asistió a la Reunión de Trabajo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159231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Junta Local Ejecutiva. Proyecto de Anexo Técnico para el PEEJL.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Vocal Ejecutivo del INE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Integrantes del Consejo General y Direcciones Ejecutivas del IEC sostuvieron una reunión de seguimiento del Proceso Judicial Electoral Extraordinario 2024-2025 con autoridades de la Junta Local del INE.</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bl>
          </a:graphicData>
        </a:graphic>
      </p:graphicFrame>
      <p:grpSp>
        <p:nvGrpSpPr>
          <p:cNvPr id="5" name="Grupo 4">
            <a:extLst>
              <a:ext uri="{FF2B5EF4-FFF2-40B4-BE49-F238E27FC236}">
                <a16:creationId xmlns:a16="http://schemas.microsoft.com/office/drawing/2014/main" id="{28DBD0BA-995B-D158-EF23-F8E38E1EDDAE}"/>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A47FB0BC-D0CE-BD1A-7390-DA4AE50E592A}"/>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3031D72F-F1DD-537E-88BA-38ED09B77A3A}"/>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964047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5863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Taller “Violencia Política en Razón de Género de la Mujer” Comisión de Paridad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Integrantes del Consejo General del IEC y el Consejero Presidente estuvieron presentes en el taller sobre Violencia Política en Razón de Género de la Mujer, en marco de la conmemoración del 8 M. </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90345851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12/03/2025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82587582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la Junta Local del INE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de la 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p>
                      <a:pPr algn="ctr" fontAlgn="ctr"/>
                      <a:r>
                        <a:rPr lang="es-MX" sz="1200" u="none" strike="noStrike" dirty="0">
                          <a:effectLst/>
                          <a:latin typeface="Segoe UI" panose="020B0502040204020203" pitchFamily="34" charset="0"/>
                          <a:cs typeface="Segoe UI" panose="020B0502040204020203" pitchFamily="34" charset="0"/>
                        </a:rPr>
                        <a:t>Vocal Ejecutivo del INE Coahuila</a:t>
                      </a:r>
                      <a:endParaRPr lang="es-ES"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reunión de trabajo con autoridades de la Junta Local del INE Coahuila para dar seguimiento al Proceso Electoral Judicial Extraordinario 2024-2025.</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6724751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kern="1200" dirty="0">
                          <a:solidFill>
                            <a:schemeClr val="dk1"/>
                          </a:solidFill>
                          <a:effectLst/>
                          <a:latin typeface="Segoe UI" panose="020B0502040204020203" pitchFamily="34" charset="0"/>
                          <a:ea typeface="+mn-ea"/>
                          <a:cs typeface="Segoe UI" panose="020B0502040204020203" pitchFamily="34" charset="0"/>
                        </a:rPr>
                        <a:t>Taller: “Primeros Auxilios Psicológicos para la atención de Violencia Política contra las Mujeres en Razón de Género”.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de la 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Directora de Igualdad Sustantiva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Secretaría de las Mujeres en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El Consejero Presidente dio la bienvenida al taller “</a:t>
                      </a:r>
                      <a:r>
                        <a:rPr lang="es-ES" sz="1200" b="0" i="0" kern="1200" dirty="0">
                          <a:solidFill>
                            <a:schemeClr val="dk1"/>
                          </a:solidFill>
                          <a:effectLst/>
                          <a:latin typeface="Segoe UI" panose="020B0502040204020203" pitchFamily="34" charset="0"/>
                          <a:ea typeface="+mn-ea"/>
                          <a:cs typeface="Segoe UI" panose="020B0502040204020203" pitchFamily="34" charset="0"/>
                        </a:rPr>
                        <a:t>Primeros Auxilios Psicológicos para la atención de Violencia Política contra las Mujeres en Razón de Género”, impartido al funcionariado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0534138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Convenio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Vocal Ejecutivo INE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Firmaron un convenio de colaboración con motivo de la organización de los Procesos Electorales Extraordinarios.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82966127"/>
                  </a:ext>
                </a:extLst>
              </a:tr>
            </a:tbl>
          </a:graphicData>
        </a:graphic>
      </p:graphicFrame>
      <p:grpSp>
        <p:nvGrpSpPr>
          <p:cNvPr id="5" name="Grupo 4">
            <a:extLst>
              <a:ext uri="{FF2B5EF4-FFF2-40B4-BE49-F238E27FC236}">
                <a16:creationId xmlns:a16="http://schemas.microsoft.com/office/drawing/2014/main" id="{0737EB05-9327-4D18-9BAF-4D65C3CF3ECD}"/>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6A5B528A-8A43-691C-E396-BA3CDEEB0155}"/>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8D131A5A-4DF6-8FD7-B613-100F65ED933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03544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982043"/>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Toma de Protesta de Consejero Presidente Provisional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22/01/2025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14171A"/>
                        </a:solidFill>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14171A"/>
                          </a:solidFill>
                          <a:effectLst/>
                          <a:latin typeface="Segoe UI" panose="020B0502040204020203" pitchFamily="34" charset="0"/>
                          <a:cs typeface="Segoe UI" panose="020B0502040204020203" pitchFamily="34" charset="0"/>
                        </a:rPr>
                        <a:t>Toma de Protesta de Ley de Acuerdo a la Constitución, del Presidente Provisional.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del Servicio Profesional Electoral Nacional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del Servicio Profesional Electoral Nacional.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la Normatividad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la Normatividad.</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Quejas y Denuncias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Quejas y Denuncias.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9288004"/>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Comité de Administración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49805225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Prerrogativas y Partidos Políticos.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8893259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Partidos Políticos</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Editorial Y de la Difusión de la Cultura Democrática.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66033292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Paridad de Género e Inclusión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Paridad de Género e Inclusión.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43731903"/>
                  </a:ext>
                </a:extLst>
              </a:tr>
            </a:tbl>
          </a:graphicData>
        </a:graphic>
      </p:graphicFrame>
      <p:grpSp>
        <p:nvGrpSpPr>
          <p:cNvPr id="5" name="Grupo 4">
            <a:extLst>
              <a:ext uri="{FF2B5EF4-FFF2-40B4-BE49-F238E27FC236}">
                <a16:creationId xmlns:a16="http://schemas.microsoft.com/office/drawing/2014/main" id="{7922347B-4864-CF05-3B31-B498E7ACCAFA}"/>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27D28D1C-0C6E-4CAD-E127-991118D808BA}"/>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23719005-4652-AF93-FE74-8D99BB6BF89F}"/>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662363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421650"/>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a Tiempo.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Oficinas centrales de a tiempo TV</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Medio de Comunicación</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habló sobre el Proceso Electoral Judicial Extraordinario. </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3996262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9777272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950266175"/>
                  </a:ext>
                </a:extLst>
              </a:tr>
              <a:tr h="97573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Ponencia COPARMEX.</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COPARMEX</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de la Comisión de Fortalecimiento Cívico y Democrático de la COPARMEX en donde se conversó sobre temas relevantes del Proceso Electoral Judicial Extraordinario.</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946323177"/>
                  </a:ext>
                </a:extLst>
              </a:tr>
              <a:tr h="11140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ICAI.</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Representante legal ICAI</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ICAI</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El Instituto Electoral de Coahuila y el Instituto Coahuilense de Acceso a la Información Pública firmaron un Convenio de colaboración para la difusión del micrositio “Conóceles”.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Fiscalía Especializada de Delitos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Fiscal Especial en Delitos Electorales</a:t>
                      </a:r>
                    </a:p>
                    <a:p>
                      <a:pPr algn="ctr" fontAlgn="ctr"/>
                      <a:r>
                        <a:rPr lang="es-ES" sz="1200" u="none" strike="noStrike" dirty="0">
                          <a:effectLst/>
                          <a:latin typeface="Segoe UI" panose="020B0502040204020203" pitchFamily="34" charset="0"/>
                          <a:cs typeface="Segoe UI" panose="020B0502040204020203" pitchFamily="34" charset="0"/>
                        </a:rPr>
                        <a:t>Vocal Ejecutivo del INE Coahuila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Fiscalía Especializada</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Junta Local del INE en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Reunión de trabajo de la Fiscalía Especializada de Delitos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04688234"/>
                  </a:ext>
                </a:extLst>
              </a:tr>
            </a:tbl>
          </a:graphicData>
        </a:graphic>
      </p:graphicFrame>
      <p:grpSp>
        <p:nvGrpSpPr>
          <p:cNvPr id="5" name="Grupo 4">
            <a:extLst>
              <a:ext uri="{FF2B5EF4-FFF2-40B4-BE49-F238E27FC236}">
                <a16:creationId xmlns:a16="http://schemas.microsoft.com/office/drawing/2014/main" id="{32AC89AB-658E-84D2-69D3-9EB73462B00C}"/>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D48522E4-34F6-1552-6135-707715988701}"/>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1BB81FD7-FC1A-73BB-D3AC-93B892EB0B31}"/>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620794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5585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9625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1393150351"/>
                  </a:ext>
                </a:extLst>
              </a:tr>
              <a:tr h="89580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Extraordinaria de la Comisión de Prerrogativas y Partidos Políticos. </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587241409"/>
                  </a:ext>
                </a:extLst>
              </a:tr>
              <a:tr h="14428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Foro sobre Auto adscripción Calificada y Acciones Afirmativas en la comunidad LGBTTTIQ+.</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IEPC Jalisco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El Consejero Presidente participó en el foro sobre la Auto-Adscripción Calificada y Acciones Afirmativas para la Población LGBTTTIQ+, organizado por el Instituto Electoral y de Participación Ciudadana de Jalisco y la revista “Voz y Voto”.</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67610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Vinculación del INE con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presidió la Sesión Ordinaria de la Comisión del Vinculación INE-OPLES.</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511367940"/>
                  </a:ext>
                </a:extLst>
              </a:tr>
            </a:tbl>
          </a:graphicData>
        </a:graphic>
      </p:graphicFrame>
      <p:grpSp>
        <p:nvGrpSpPr>
          <p:cNvPr id="5" name="Grupo 4">
            <a:extLst>
              <a:ext uri="{FF2B5EF4-FFF2-40B4-BE49-F238E27FC236}">
                <a16:creationId xmlns:a16="http://schemas.microsoft.com/office/drawing/2014/main" id="{FF8366A4-0069-406C-77E3-4601BCF1EA29}"/>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C29F64CD-7ABD-EA2A-3156-BEC70606C3A7}"/>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F69F4680-56FF-6DAE-A107-19E9BE314BCC}"/>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683175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97425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Coordinación Estatal para la Construcción de Paz y Seguridad.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Palacio de Gobierno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 Electoral</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Gobernador del Estado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de Gobierno</a:t>
                      </a:r>
                    </a:p>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Gobierno del Estado de Coahuila de Zaragoza</a:t>
                      </a:r>
                      <a:endParaRPr lang="es-ES"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informaron las actividades que se han llevado a cabo en el Instituto ante la elección judicial del presente año  con la finalidad de que todos los actores de esta mesa de coordinación estén en sintonía con los tiempos y procesos.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2577375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78149490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a:t>
                      </a:r>
                      <a:r>
                        <a:rPr kumimoji="0" lang="es-ES" sz="12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Addendum</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Convenio Modificatorio del Observatorio de Participación Política de las Mujeres.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Magistrada Presidenta del TECZ</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Fiscal General del Estado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Secretaria de las Mujeres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TECZ</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FGE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SM</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llevó a cabo la firma del </a:t>
                      </a:r>
                      <a:r>
                        <a:rPr kumimoji="0" lang="es-ES" sz="12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Addendum</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del Convenio Modificatorio del Observatorio de Participación Política de las Mujeres en Coahuila, así como la toma de protesta de las integrantes no permanentes para el Ejercicio 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6268254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se presidió la Sesión Ordinaria del Consejo General del Instituto Electoral de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13077035"/>
                  </a:ext>
                </a:extLst>
              </a:tr>
            </a:tbl>
          </a:graphicData>
        </a:graphic>
      </p:graphicFrame>
      <p:grpSp>
        <p:nvGrpSpPr>
          <p:cNvPr id="5" name="Grupo 4">
            <a:extLst>
              <a:ext uri="{FF2B5EF4-FFF2-40B4-BE49-F238E27FC236}">
                <a16:creationId xmlns:a16="http://schemas.microsoft.com/office/drawing/2014/main" id="{44F7493F-1F73-A79D-BB12-EDC83BE9DD11}"/>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DF941BCF-1550-816E-C88A-C9F2B6CCF921}"/>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E111CD41-40D5-7C02-3429-7E1748AEADED}"/>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031086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43369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Reunión de trabajo para abordar temas referentes al PEJE-2025.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30162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Evento: “Intercambio de ideas, de Cara a las Elecciones Judiciales 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Hermosillo, Sonora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IEE Sonora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participó como moderador en el panel “Elección Judicial: Retos y Oportunidades en su Implementación”.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6216490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Especial</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de Elecciones Judiciales.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8940713"/>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presidió la Sesión Extraordinaria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Ordinaria de la Comisión de Quejas y Denuncias.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“Importancia de la Participación Política de las Personas LGBTTTIQA+”.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impartió conferencia Magistral sobre la Importancia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la Participación Política de las Personas LGBTTTIQA+.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Paridad.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Ordinaria de la Comisión de Paridad.</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190307741"/>
                  </a:ext>
                </a:extLst>
              </a:tr>
            </a:tbl>
          </a:graphicData>
        </a:graphic>
      </p:graphicFrame>
      <p:grpSp>
        <p:nvGrpSpPr>
          <p:cNvPr id="5" name="Grupo 4">
            <a:extLst>
              <a:ext uri="{FF2B5EF4-FFF2-40B4-BE49-F238E27FC236}">
                <a16:creationId xmlns:a16="http://schemas.microsoft.com/office/drawing/2014/main" id="{4A236E1D-0085-C104-D80D-7534CC720FF7}"/>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8F1CB6B0-A617-119E-647E-A068103198C7}"/>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40144E0A-BE5F-1149-4E09-137C59FFEA8F}"/>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4163994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35162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y presidió la Sesión Ordinaria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la Comisión de Organización Electoral.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800192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de Prerrogativas y Partidos Políticos.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83886185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Editorial y de Difusión de la Cultura Democrática.</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9248547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del Comité de Administración.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del Comité de Administración.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86586685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Temporal de Archivo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Temporal de Archivo y Gestión Documental.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bl>
          </a:graphicData>
        </a:graphic>
      </p:graphicFrame>
      <p:grpSp>
        <p:nvGrpSpPr>
          <p:cNvPr id="5" name="Grupo 4">
            <a:extLst>
              <a:ext uri="{FF2B5EF4-FFF2-40B4-BE49-F238E27FC236}">
                <a16:creationId xmlns:a16="http://schemas.microsoft.com/office/drawing/2014/main" id="{713FDDD3-6712-7448-7E2A-100E288B622B}"/>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283057D9-2F99-0D59-78F3-0484526D9DF4}"/>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65E7F057-24D5-C6C8-F0C5-8C0DC2F649BC}"/>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658601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8512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8650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3812542139"/>
                  </a:ext>
                </a:extLst>
              </a:tr>
              <a:tr h="70621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85397170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a:solidFill>
                            <a:srgbClr val="000000"/>
                          </a:solidFill>
                          <a:effectLst/>
                          <a:latin typeface="Segoe UI" panose="020B0502040204020203" pitchFamily="34" charset="0"/>
                          <a:cs typeface="Segoe UI" panose="020B0502040204020203" pitchFamily="34" charset="0"/>
                        </a:rPr>
                        <a:t>IEC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del Consejo General.</a:t>
                      </a:r>
                    </a:p>
                  </a:txBody>
                  <a:tcPr marL="1503" marR="1503" marT="1503" marB="0" anchor="ctr">
                    <a:solidFill>
                      <a:srgbClr val="E6E6E6"/>
                    </a:solidFill>
                  </a:tcPr>
                </a:tc>
                <a:extLst>
                  <a:ext uri="{0D108BD9-81ED-4DB2-BD59-A6C34878D82A}">
                    <a16:rowId xmlns:a16="http://schemas.microsoft.com/office/drawing/2014/main" val="2246464096"/>
                  </a:ext>
                </a:extLst>
              </a:tr>
              <a:tr h="73133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Capacitación a Candidaturas del Proceso Electoral Judicial Extraordinario.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 dio la bienvenida a la capacitación a Candidaturas del Proceso Electoral Judicial Extraordinario.</a:t>
                      </a:r>
                    </a:p>
                  </a:txBody>
                  <a:tcPr marL="1503" marR="1503" marT="1503" marB="0" anchor="ctr">
                    <a:solidFill>
                      <a:srgbClr val="E6E6E6"/>
                    </a:solidFill>
                  </a:tcPr>
                </a:tc>
                <a:extLst>
                  <a:ext uri="{0D108BD9-81ED-4DB2-BD59-A6C34878D82A}">
                    <a16:rowId xmlns:a16="http://schemas.microsoft.com/office/drawing/2014/main" val="4060954961"/>
                  </a:ext>
                </a:extLst>
              </a:tr>
              <a:tr h="1659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Proceso de Elección Democrática del Cabildo Infantil de Ramos Arizpe.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endParaRPr lang="es-MX" sz="1200" kern="1200" dirty="0">
                        <a:solidFill>
                          <a:schemeClr val="dk1"/>
                        </a:solidFill>
                        <a:effectLst/>
                        <a:latin typeface="Segoe UI" panose="020B0502040204020203" pitchFamily="34" charset="0"/>
                        <a:ea typeface="+mn-ea"/>
                        <a:cs typeface="Segoe UI" panose="020B0502040204020203" pitchFamily="34" charset="0"/>
                      </a:endParaRP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ES"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participó en el Proceso de Elección Democrática del Cabildo Infantil de Ramos Arizpe.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649314267"/>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Mesa de Consejerías.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3365838139"/>
                  </a:ext>
                </a:extLst>
              </a:tr>
            </a:tbl>
          </a:graphicData>
        </a:graphic>
      </p:graphicFrame>
      <p:grpSp>
        <p:nvGrpSpPr>
          <p:cNvPr id="8" name="Grupo 7">
            <a:extLst>
              <a:ext uri="{FF2B5EF4-FFF2-40B4-BE49-F238E27FC236}">
                <a16:creationId xmlns:a16="http://schemas.microsoft.com/office/drawing/2014/main" id="{38D29CFB-EA9E-7B2D-9A8C-30E56497599B}"/>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AEA2C395-95CD-08A7-4122-CBD347ABFBFB}"/>
                </a:ext>
              </a:extLst>
            </p:cNvPr>
            <p:cNvSpPr/>
            <p:nvPr/>
          </p:nvSpPr>
          <p:spPr>
            <a:xfrm>
              <a:off x="11192838" y="864444"/>
              <a:ext cx="3714088" cy="51600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30 de abril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01 al 30 de abril de 2025</a:t>
              </a:r>
            </a:p>
          </p:txBody>
        </p:sp>
        <p:sp>
          <p:nvSpPr>
            <p:cNvPr id="10" name="Rectángulo 9">
              <a:extLst>
                <a:ext uri="{FF2B5EF4-FFF2-40B4-BE49-F238E27FC236}">
                  <a16:creationId xmlns:a16="http://schemas.microsoft.com/office/drawing/2014/main" id="{50D9F2AA-048F-1A6D-8271-5822062EB20A}"/>
                </a:ext>
              </a:extLst>
            </p:cNvPr>
            <p:cNvSpPr/>
            <p:nvPr/>
          </p:nvSpPr>
          <p:spPr>
            <a:xfrm>
              <a:off x="15660721" y="864444"/>
              <a:ext cx="3951804" cy="5160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 a través de su Secretario Particular: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50" b="1" i="0" u="none" strike="noStrike" kern="1200" cap="none" spc="0" normalizeH="0" baseline="0" noProof="0" dirty="0">
                  <a:ln>
                    <a:noFill/>
                  </a:ln>
                  <a:solidFill>
                    <a:srgbClr val="002060"/>
                  </a:solidFill>
                  <a:effectLst/>
                  <a:uLnTx/>
                  <a:uFillTx/>
                  <a:latin typeface="Calibri" panose="020F0502020204030204"/>
                  <a:ea typeface="+mn-ea"/>
                  <a:cs typeface="+mn-cs"/>
                </a:rPr>
                <a:t>Lic. Gerardo Mata Quintero.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Asistente de Presidencia</a:t>
              </a:r>
              <a:endPar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23061236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79437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35503653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Reunión de trabajo con integrantes de la </a:t>
                      </a:r>
                      <a:r>
                        <a:rPr lang="es-MX" sz="1200" kern="1200" dirty="0">
                          <a:solidFill>
                            <a:schemeClr val="dk1"/>
                          </a:solidFill>
                          <a:effectLst/>
                          <a:latin typeface="Segoe UI" panose="020B0502040204020203" pitchFamily="34" charset="0"/>
                          <a:ea typeface="+mn-ea"/>
                          <a:cs typeface="Segoe UI" panose="020B0502040204020203" pitchFamily="34" charset="0"/>
                        </a:rPr>
                        <a:t>Comisión de Prerrogativas y Partidos Políticos.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65885383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Comisión Temporal de Fiscalización.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Extraordinaria de la comisión Temporal de Fiscalización.</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91538523"/>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 Consejo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Sesión Extraordinaria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Recepción de material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la bodega Electoral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participó en la recepción de los materiales Electorales que serán utilizados en la próxima jornada del 1 de junio para las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32686074"/>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Sesión 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493674636"/>
                  </a:ext>
                </a:extLst>
              </a:tr>
            </a:tbl>
          </a:graphicData>
        </a:graphic>
      </p:graphicFrame>
      <p:grpSp>
        <p:nvGrpSpPr>
          <p:cNvPr id="11" name="Grupo 10">
            <a:extLst>
              <a:ext uri="{FF2B5EF4-FFF2-40B4-BE49-F238E27FC236}">
                <a16:creationId xmlns:a16="http://schemas.microsoft.com/office/drawing/2014/main" id="{F70C8F2A-C42E-0BED-5E88-F37C137F7295}"/>
              </a:ext>
            </a:extLst>
          </p:cNvPr>
          <p:cNvGrpSpPr/>
          <p:nvPr/>
        </p:nvGrpSpPr>
        <p:grpSpPr>
          <a:xfrm>
            <a:off x="6797760" y="282799"/>
            <a:ext cx="5153658" cy="738669"/>
            <a:chOff x="11192838" y="864444"/>
            <a:chExt cx="8419687" cy="516012"/>
          </a:xfrm>
        </p:grpSpPr>
        <p:sp>
          <p:nvSpPr>
            <p:cNvPr id="12" name="Rectángulo 11">
              <a:extLst>
                <a:ext uri="{FF2B5EF4-FFF2-40B4-BE49-F238E27FC236}">
                  <a16:creationId xmlns:a16="http://schemas.microsoft.com/office/drawing/2014/main" id="{66A29D17-A1C3-7ED6-1D51-8EC439056AFE}"/>
                </a:ext>
              </a:extLst>
            </p:cNvPr>
            <p:cNvSpPr/>
            <p:nvPr/>
          </p:nvSpPr>
          <p:spPr>
            <a:xfrm>
              <a:off x="11192838" y="864444"/>
              <a:ext cx="3714088" cy="51600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30 de abril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01 al 30 de abril de 2025</a:t>
              </a:r>
            </a:p>
          </p:txBody>
        </p:sp>
        <p:sp>
          <p:nvSpPr>
            <p:cNvPr id="16" name="Rectángulo 15">
              <a:extLst>
                <a:ext uri="{FF2B5EF4-FFF2-40B4-BE49-F238E27FC236}">
                  <a16:creationId xmlns:a16="http://schemas.microsoft.com/office/drawing/2014/main" id="{04B03A73-8883-D36E-BAF9-08B162A80173}"/>
                </a:ext>
              </a:extLst>
            </p:cNvPr>
            <p:cNvSpPr/>
            <p:nvPr/>
          </p:nvSpPr>
          <p:spPr>
            <a:xfrm>
              <a:off x="15660721" y="864444"/>
              <a:ext cx="3951804" cy="5160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 a través de su Secretario Particular: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50" b="1" i="0" u="none" strike="noStrike" kern="1200" cap="none" spc="0" normalizeH="0" baseline="0" noProof="0" dirty="0">
                  <a:ln>
                    <a:noFill/>
                  </a:ln>
                  <a:solidFill>
                    <a:srgbClr val="002060"/>
                  </a:solidFill>
                  <a:effectLst/>
                  <a:uLnTx/>
                  <a:uFillTx/>
                  <a:latin typeface="Calibri" panose="020F0502020204030204"/>
                  <a:ea typeface="+mn-ea"/>
                  <a:cs typeface="+mn-cs"/>
                </a:rPr>
                <a:t>Lic. Gerardo Mata Quintero.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Asistente de Presidencia</a:t>
              </a:r>
              <a:endPar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9342246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61641"/>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Temporal de Archivo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Ordinaria de la Comisión Temporal de Archivo y Gestión Documental.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52243064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Ordinaria de la Comisión de Prerrogativas y Partidos Políticos.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47789936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Editorial y de la Difusión de la Cultura Democrática.</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Comisión de Paridad e Inclusión.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Sesión Ordinaria de la Comisión de Paridad e Inclusión.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Vinculación del INE con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a:t>
                      </a:r>
                      <a:r>
                        <a:rPr lang="es-MX" sz="1200" b="0" u="none" strike="noStrike" dirty="0">
                          <a:effectLst/>
                          <a:latin typeface="Segoe UI" panose="020B0502040204020203" pitchFamily="34" charset="0"/>
                          <a:cs typeface="Segoe UI" panose="020B0502040204020203" pitchFamily="34" charset="0"/>
                        </a:rPr>
                        <a:t>e asistió y presidió la Sesión Ordinaria de la Comisión de Vinculación del INE con los OPLES.</a:t>
                      </a:r>
                      <a:endParaRPr lang="es-ES"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presidió la Sesión Ordinaria de la Comisión de Organización Electoral.</a:t>
                      </a:r>
                    </a:p>
                  </a:txBody>
                  <a:tcPr marL="1503" marR="1503" marT="1503" marB="0" anchor="ctr">
                    <a:solidFill>
                      <a:srgbClr val="E6E6E6"/>
                    </a:solidFill>
                  </a:tcPr>
                </a:tc>
                <a:extLst>
                  <a:ext uri="{0D108BD9-81ED-4DB2-BD59-A6C34878D82A}">
                    <a16:rowId xmlns:a16="http://schemas.microsoft.com/office/drawing/2014/main" val="3814193138"/>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22/04/2025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68204363"/>
                  </a:ext>
                </a:extLst>
              </a:tr>
            </a:tbl>
          </a:graphicData>
        </a:graphic>
      </p:graphicFrame>
      <p:grpSp>
        <p:nvGrpSpPr>
          <p:cNvPr id="8" name="Grupo 7">
            <a:extLst>
              <a:ext uri="{FF2B5EF4-FFF2-40B4-BE49-F238E27FC236}">
                <a16:creationId xmlns:a16="http://schemas.microsoft.com/office/drawing/2014/main" id="{81087BC2-898B-A1BC-7C44-9A5745025934}"/>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D7A42B16-F0EC-6F6D-C607-7EA655F2A570}"/>
                </a:ext>
              </a:extLst>
            </p:cNvPr>
            <p:cNvSpPr/>
            <p:nvPr/>
          </p:nvSpPr>
          <p:spPr>
            <a:xfrm>
              <a:off x="11192838" y="864444"/>
              <a:ext cx="3714088" cy="51600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30 de abril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01 al 30 de abril de 2025</a:t>
              </a:r>
            </a:p>
          </p:txBody>
        </p:sp>
        <p:sp>
          <p:nvSpPr>
            <p:cNvPr id="10" name="Rectángulo 9">
              <a:extLst>
                <a:ext uri="{FF2B5EF4-FFF2-40B4-BE49-F238E27FC236}">
                  <a16:creationId xmlns:a16="http://schemas.microsoft.com/office/drawing/2014/main" id="{DC852A7A-F842-3929-73CF-BA048C127339}"/>
                </a:ext>
              </a:extLst>
            </p:cNvPr>
            <p:cNvSpPr/>
            <p:nvPr/>
          </p:nvSpPr>
          <p:spPr>
            <a:xfrm>
              <a:off x="15660721" y="864444"/>
              <a:ext cx="3951804" cy="5160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 a través de su Secretario Particular: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50" b="1" i="0" u="none" strike="noStrike" kern="1200" cap="none" spc="0" normalizeH="0" baseline="0" noProof="0" dirty="0">
                  <a:ln>
                    <a:noFill/>
                  </a:ln>
                  <a:solidFill>
                    <a:srgbClr val="002060"/>
                  </a:solidFill>
                  <a:effectLst/>
                  <a:uLnTx/>
                  <a:uFillTx/>
                  <a:latin typeface="Calibri" panose="020F0502020204030204"/>
                  <a:ea typeface="+mn-ea"/>
                  <a:cs typeface="+mn-cs"/>
                </a:rPr>
                <a:t>Lic. Gerardo Mata Quintero.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Asistente de Presidencia</a:t>
              </a:r>
              <a:endPar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3334412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4301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22/04/2025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Reunión de trabajo con integrantes del Comité de Administración</a:t>
                      </a:r>
                      <a:r>
                        <a:rPr lang="es-MX" sz="1200" kern="1200" dirty="0">
                          <a:solidFill>
                            <a:schemeClr val="dk1"/>
                          </a:solidFill>
                          <a:effectLst/>
                          <a:latin typeface="Segoe UI" panose="020B0502040204020203" pitchFamily="34" charset="0"/>
                          <a:ea typeface="+mn-ea"/>
                          <a:cs typeface="Segoe UI" panose="020B0502040204020203" pitchFamily="34" charset="0"/>
                        </a:rPr>
                        <a:t>.</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Seguridad.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Palacio de Gobierno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Secretaría de Seguridad</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Gobierno del Estado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participó en la mesa Estatal para la Construcción de Paz y Seguridad con la finalidad de revisar y afinar detalles respecto a la organización de la Elección de diversos cargos del Poder Judicial.</a:t>
                      </a:r>
                    </a:p>
                  </a:txBody>
                  <a:tcPr marL="1503" marR="1503" marT="1503" marB="0" anchor="ctr">
                    <a:solidFill>
                      <a:srgbClr val="E6E6E6"/>
                    </a:solidFill>
                  </a:tcPr>
                </a:tc>
                <a:extLst>
                  <a:ext uri="{0D108BD9-81ED-4DB2-BD59-A6C34878D82A}">
                    <a16:rowId xmlns:a16="http://schemas.microsoft.com/office/drawing/2014/main" val="272594914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Comité de Administración.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a:t>
                      </a: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Comité de Administración</a:t>
                      </a:r>
                      <a:r>
                        <a:rPr lang="es-MX" sz="1200" kern="1200" dirty="0">
                          <a:solidFill>
                            <a:schemeClr val="dk1"/>
                          </a:solidFill>
                          <a:effectLst/>
                          <a:latin typeface="Segoe UI" panose="020B0502040204020203" pitchFamily="34" charset="0"/>
                          <a:ea typeface="+mn-ea"/>
                          <a:cs typeface="Segoe UI" panose="020B0502040204020203" pitchFamily="34" charset="0"/>
                        </a:rPr>
                        <a:t>.</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58618495"/>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 Consejo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Consejo General.</a:t>
                      </a: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“Foro Distrital: Paridad, Inclusión y Representación en la Elección del Poder Judicial”.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Tribunal Superior de Justicia de Nayarit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IEEN </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Defensoría Pública Electoral</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Justicia Afirmativa</a:t>
                      </a: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participó como panelista en el “Foro Distrital: Paridad, Inclusión y Representación en la Elección del Poder Judicial”.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reunión de trabajo con autoridades de la Junta Local del INE Coahuila para dar seguimiento al Proceso Electoral Judicial Extraordinario 2024-2025.</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5410781"/>
                  </a:ext>
                </a:extLst>
              </a:tr>
            </a:tbl>
          </a:graphicData>
        </a:graphic>
      </p:graphicFrame>
      <p:grpSp>
        <p:nvGrpSpPr>
          <p:cNvPr id="5" name="Grupo 4">
            <a:extLst>
              <a:ext uri="{FF2B5EF4-FFF2-40B4-BE49-F238E27FC236}">
                <a16:creationId xmlns:a16="http://schemas.microsoft.com/office/drawing/2014/main" id="{4DFC04F4-FFCA-1AD3-4608-4D03443F076C}"/>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3D16EA24-D5B1-80A1-5C0B-3968968EBA3D}"/>
                </a:ext>
              </a:extLst>
            </p:cNvPr>
            <p:cNvSpPr/>
            <p:nvPr/>
          </p:nvSpPr>
          <p:spPr>
            <a:xfrm>
              <a:off x="11192838" y="864444"/>
              <a:ext cx="3714088" cy="51600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30 de abril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01 al 30 de abril de 2025</a:t>
              </a:r>
            </a:p>
          </p:txBody>
        </p:sp>
        <p:sp>
          <p:nvSpPr>
            <p:cNvPr id="7" name="Rectángulo 6">
              <a:extLst>
                <a:ext uri="{FF2B5EF4-FFF2-40B4-BE49-F238E27FC236}">
                  <a16:creationId xmlns:a16="http://schemas.microsoft.com/office/drawing/2014/main" id="{B547E679-DF28-CBC0-347D-68C472E6D550}"/>
                </a:ext>
              </a:extLst>
            </p:cNvPr>
            <p:cNvSpPr/>
            <p:nvPr/>
          </p:nvSpPr>
          <p:spPr>
            <a:xfrm>
              <a:off x="15660721" y="864444"/>
              <a:ext cx="3951804" cy="5160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 a través de su Secretario Particular: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50" b="1" i="0" u="none" strike="noStrike" kern="1200" cap="none" spc="0" normalizeH="0" baseline="0" noProof="0" dirty="0">
                  <a:ln>
                    <a:noFill/>
                  </a:ln>
                  <a:solidFill>
                    <a:srgbClr val="002060"/>
                  </a:solidFill>
                  <a:effectLst/>
                  <a:uLnTx/>
                  <a:uFillTx/>
                  <a:latin typeface="Calibri" panose="020F0502020204030204"/>
                  <a:ea typeface="+mn-ea"/>
                  <a:cs typeface="+mn-cs"/>
                </a:rPr>
                <a:t>Lic. Gerardo Mata Quintero.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Asistente de Presidencia</a:t>
              </a:r>
              <a:endPar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40544008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36940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29/04/2025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en la Sesión Extraordinaria de la Comisión Especial de Elecciones Judiciales.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Consejo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29/04/2025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 asistió a la Sesión Extraordinaria del Consejo General.</a:t>
                      </a:r>
                      <a:endPar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29/04/2025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Seguimiento a la producción de la documentación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Ciudad de México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LITHOFORMAS S.A. de C.V.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presenció y participó en el procedimiento de embarque y remisión de la documentación Electoral a utilizarse en el PEJE.</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65249037"/>
                  </a:ext>
                </a:extLst>
              </a:tr>
            </a:tbl>
          </a:graphicData>
        </a:graphic>
      </p:graphicFrame>
      <p:grpSp>
        <p:nvGrpSpPr>
          <p:cNvPr id="5" name="Grupo 4">
            <a:extLst>
              <a:ext uri="{FF2B5EF4-FFF2-40B4-BE49-F238E27FC236}">
                <a16:creationId xmlns:a16="http://schemas.microsoft.com/office/drawing/2014/main" id="{3DA42A06-1033-99AD-A286-5DA279FB6CC9}"/>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6E175F43-C44A-6AC7-E3EE-FFECB8C91C5C}"/>
                </a:ext>
              </a:extLst>
            </p:cNvPr>
            <p:cNvSpPr/>
            <p:nvPr/>
          </p:nvSpPr>
          <p:spPr>
            <a:xfrm>
              <a:off x="11192838" y="864444"/>
              <a:ext cx="3714088" cy="51600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30 de abril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01 al 30 de abril de 2025</a:t>
              </a:r>
            </a:p>
          </p:txBody>
        </p:sp>
        <p:sp>
          <p:nvSpPr>
            <p:cNvPr id="7" name="Rectángulo 6">
              <a:extLst>
                <a:ext uri="{FF2B5EF4-FFF2-40B4-BE49-F238E27FC236}">
                  <a16:creationId xmlns:a16="http://schemas.microsoft.com/office/drawing/2014/main" id="{DCAF06CD-10F6-7D89-ECA3-B51584AC55CF}"/>
                </a:ext>
              </a:extLst>
            </p:cNvPr>
            <p:cNvSpPr/>
            <p:nvPr/>
          </p:nvSpPr>
          <p:spPr>
            <a:xfrm>
              <a:off x="15660721" y="864444"/>
              <a:ext cx="3951804" cy="5160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 a través de su Secretario Particular: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50" b="1" i="0" u="none" strike="noStrike" kern="1200" cap="none" spc="0" normalizeH="0" baseline="0" noProof="0" dirty="0">
                  <a:ln>
                    <a:noFill/>
                  </a:ln>
                  <a:solidFill>
                    <a:srgbClr val="002060"/>
                  </a:solidFill>
                  <a:effectLst/>
                  <a:uLnTx/>
                  <a:uFillTx/>
                  <a:latin typeface="Calibri" panose="020F0502020204030204"/>
                  <a:ea typeface="+mn-ea"/>
                  <a:cs typeface="+mn-cs"/>
                </a:rPr>
                <a:t>Lic. Gerardo Mata Quintero.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Asistente de Presidencia</a:t>
              </a:r>
              <a:endPar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350340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5118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Vinculación del INE con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Vinculación del INE con los OPLES.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79926551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Organización Electoral.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Educación Cívica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Educación Cívica.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Transparencia y Acceso a la Información Pública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Transparencia y Acceso a la Información Pública.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Entrega de cuadernillos escritos en el sistema de lectoescritura Braille de las convocatorias para la integración de los Comités Judiciales Electorales Distritales y Observación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SIDS</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entregó por parte de la SIDS los cuadernillos en sistema braille que se utilizarán para la difusión de convocatorias para integración de los Comités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82699623"/>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Informe anual de actividades del Magistrado Presidente del Poder Judicial del Estado de Coahuila de Zaragoza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Centro de Convenciones de Torreón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PJECZ</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PJECZ</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al Informe anual de actividades rendido por el Magistrado Presidente del PJECZ.</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94384154"/>
                  </a:ext>
                </a:extLst>
              </a:tr>
            </a:tbl>
          </a:graphicData>
        </a:graphic>
      </p:graphicFrame>
      <p:grpSp>
        <p:nvGrpSpPr>
          <p:cNvPr id="8" name="Grupo 7">
            <a:extLst>
              <a:ext uri="{FF2B5EF4-FFF2-40B4-BE49-F238E27FC236}">
                <a16:creationId xmlns:a16="http://schemas.microsoft.com/office/drawing/2014/main" id="{721310A4-F71B-65CD-DD9B-2261CBB27C48}"/>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19920B6D-38D1-59CF-5225-138D4D3C0EC0}"/>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10" name="Rectángulo 9">
              <a:extLst>
                <a:ext uri="{FF2B5EF4-FFF2-40B4-BE49-F238E27FC236}">
                  <a16:creationId xmlns:a16="http://schemas.microsoft.com/office/drawing/2014/main" id="{49E75702-5FDD-0BDD-AE9F-88B553F3EC1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65637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2">
            <a:extLst>
              <a:ext uri="{FF2B5EF4-FFF2-40B4-BE49-F238E27FC236}">
                <a16:creationId xmlns:a16="http://schemas.microsoft.com/office/drawing/2014/main" id="{4E31ECB4-B9AF-4FE4-BD53-9A71BB0A58E6}"/>
              </a:ext>
            </a:extLst>
          </p:cNvPr>
          <p:cNvSpPr>
            <a:spLocks noGrp="1"/>
          </p:cNvSpPr>
          <p:nvPr>
            <p:ph idx="1"/>
          </p:nvPr>
        </p:nvSpPr>
        <p:spPr>
          <a:xfrm>
            <a:off x="1196025" y="2472879"/>
            <a:ext cx="9776638" cy="3174093"/>
          </a:xfrm>
        </p:spPr>
        <p:txBody>
          <a:bodyPr>
            <a:normAutofit/>
          </a:bodyPr>
          <a:lstStyle/>
          <a:p>
            <a:pPr marL="0" indent="0" algn="just">
              <a:buNone/>
            </a:pPr>
            <a:r>
              <a:rPr lang="es-MX" sz="2023" dirty="0">
                <a:solidFill>
                  <a:schemeClr val="tx1">
                    <a:lumMod val="75000"/>
                    <a:lumOff val="25000"/>
                  </a:schemeClr>
                </a:solidFill>
              </a:rPr>
              <a:t>De acuerdo con el periodo de conservación de la información, de conformidad con los Lineamientos Técnicos Generales para la publicación, homologación y estandarización de la información de las obligaciones establecidas en el Título Quinto y en la fracción IV del artículo 31 de la Ley General de Transparencia y Acceso a la Información Pública, que deben de difundir los sujetos obligados en los portales de Internet y en la Plataforma Nacional de Transparencia; se pone a su disposición </a:t>
            </a:r>
            <a:r>
              <a:rPr lang="es-MX" sz="2023" b="1" dirty="0">
                <a:solidFill>
                  <a:schemeClr val="tx1">
                    <a:lumMod val="75000"/>
                    <a:lumOff val="25000"/>
                  </a:schemeClr>
                </a:solidFill>
              </a:rPr>
              <a:t>cualquier otra información de utilidad </a:t>
            </a:r>
            <a:r>
              <a:rPr lang="es-MX" sz="2023" dirty="0">
                <a:solidFill>
                  <a:schemeClr val="tx1">
                    <a:lumMod val="75000"/>
                    <a:lumOff val="25000"/>
                  </a:schemeClr>
                </a:solidFill>
              </a:rPr>
              <a:t>del ejercicio 2024, mediante el siguiente vínculo electrónico:</a:t>
            </a:r>
          </a:p>
          <a:p>
            <a:pPr marL="0" indent="0" algn="just">
              <a:buNone/>
            </a:pPr>
            <a:r>
              <a:rPr lang="es-MX" sz="2023" dirty="0">
                <a:solidFill>
                  <a:schemeClr val="tx1">
                    <a:lumMod val="75000"/>
                    <a:lumOff val="25000"/>
                  </a:schemeClr>
                </a:solidFill>
                <a:hlinkClick r:id="rId2"/>
              </a:rPr>
              <a:t>https://ieccloud.iec-sis.org.mx/index.php/s/WWKJBvrXU7l74NE</a:t>
            </a:r>
            <a:r>
              <a:rPr lang="es-MX" sz="2023" dirty="0">
                <a:solidFill>
                  <a:schemeClr val="tx1">
                    <a:lumMod val="75000"/>
                    <a:lumOff val="25000"/>
                  </a:schemeClr>
                </a:solidFill>
              </a:rPr>
              <a:t> </a:t>
            </a:r>
          </a:p>
          <a:p>
            <a:pPr marL="0" indent="0" algn="just">
              <a:buNone/>
            </a:pPr>
            <a:endParaRPr lang="es-MX" sz="2023" dirty="0">
              <a:solidFill>
                <a:schemeClr val="tx1">
                  <a:lumMod val="75000"/>
                  <a:lumOff val="25000"/>
                </a:schemeClr>
              </a:solidFill>
            </a:endParaRPr>
          </a:p>
          <a:p>
            <a:pPr marL="0" indent="0" algn="just">
              <a:buNone/>
            </a:pPr>
            <a:endParaRPr lang="es-MX" sz="2052" dirty="0"/>
          </a:p>
          <a:p>
            <a:pPr marL="0" indent="0" algn="just">
              <a:buNone/>
            </a:pPr>
            <a:endParaRPr lang="es-MX" sz="2052" dirty="0"/>
          </a:p>
        </p:txBody>
      </p:sp>
      <p:sp>
        <p:nvSpPr>
          <p:cNvPr id="8" name="Rectángulo 7">
            <a:extLst>
              <a:ext uri="{FF2B5EF4-FFF2-40B4-BE49-F238E27FC236}">
                <a16:creationId xmlns:a16="http://schemas.microsoft.com/office/drawing/2014/main" id="{AF888DA7-CDE4-4EF7-AD6D-97B6E00672BA}"/>
              </a:ext>
            </a:extLst>
          </p:cNvPr>
          <p:cNvSpPr/>
          <p:nvPr/>
        </p:nvSpPr>
        <p:spPr>
          <a:xfrm>
            <a:off x="3046379" y="1193727"/>
            <a:ext cx="5809693" cy="853016"/>
          </a:xfrm>
          <a:prstGeom prst="rect">
            <a:avLst/>
          </a:prstGeom>
          <a:noFill/>
          <a:ln w="38100">
            <a:solidFill>
              <a:srgbClr val="8C5E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85374" rtl="0" eaLnBrk="1" fontAlgn="auto" latinLnBrk="0" hangingPunct="1">
              <a:lnSpc>
                <a:spcPct val="100000"/>
              </a:lnSpc>
              <a:spcBef>
                <a:spcPts val="0"/>
              </a:spcBef>
              <a:spcAft>
                <a:spcPts val="0"/>
              </a:spcAft>
              <a:buClrTx/>
              <a:buSzTx/>
              <a:buFontTx/>
              <a:buNone/>
              <a:tabLst/>
              <a:defRPr/>
            </a:pPr>
            <a:endParaRPr kumimoji="0" lang="es-MX" sz="1539" b="0" i="0" u="none" strike="noStrike" kern="1200" cap="none" spc="0" normalizeH="0" baseline="0" noProof="0">
              <a:ln>
                <a:noFill/>
              </a:ln>
              <a:solidFill>
                <a:srgbClr val="8C5E97"/>
              </a:solidFill>
              <a:effectLst/>
              <a:uLnTx/>
              <a:uFillTx/>
              <a:latin typeface="Calibri" panose="020F0502020204030204"/>
              <a:ea typeface="+mn-ea"/>
              <a:cs typeface="+mn-cs"/>
            </a:endParaRPr>
          </a:p>
        </p:txBody>
      </p:sp>
      <p:sp>
        <p:nvSpPr>
          <p:cNvPr id="9" name="CuadroTexto 8">
            <a:extLst>
              <a:ext uri="{FF2B5EF4-FFF2-40B4-BE49-F238E27FC236}">
                <a16:creationId xmlns:a16="http://schemas.microsoft.com/office/drawing/2014/main" id="{42C239D5-E09B-4354-AF52-40D679F65797}"/>
              </a:ext>
            </a:extLst>
          </p:cNvPr>
          <p:cNvSpPr txBox="1"/>
          <p:nvPr/>
        </p:nvSpPr>
        <p:spPr>
          <a:xfrm>
            <a:off x="3541691" y="1396556"/>
            <a:ext cx="5314381" cy="460767"/>
          </a:xfrm>
          <a:prstGeom prst="rect">
            <a:avLst/>
          </a:prstGeom>
          <a:noFill/>
          <a:ln>
            <a:noFill/>
          </a:ln>
        </p:spPr>
        <p:txBody>
          <a:bodyPr wrap="square" rtlCol="0">
            <a:spAutoFit/>
          </a:bodyPr>
          <a:lstStyle/>
          <a:p>
            <a:pPr marL="0" marR="0" lvl="0" indent="0" algn="ctr" defTabSz="385374" rtl="0" eaLnBrk="1" fontAlgn="auto" latinLnBrk="0" hangingPunct="1">
              <a:lnSpc>
                <a:spcPct val="100000"/>
              </a:lnSpc>
              <a:spcBef>
                <a:spcPts val="0"/>
              </a:spcBef>
              <a:spcAft>
                <a:spcPts val="0"/>
              </a:spcAft>
              <a:buClr>
                <a:srgbClr val="732282"/>
              </a:buClr>
              <a:buSzTx/>
              <a:buFontTx/>
              <a:buNone/>
              <a:tabLst/>
              <a:defRPr/>
            </a:pPr>
            <a:r>
              <a:rPr kumimoji="0" lang="es-MX" sz="2394" b="0" i="0" u="none" strike="noStrike" kern="1200" cap="none" spc="0" normalizeH="0" baseline="0" noProof="0" dirty="0">
                <a:ln>
                  <a:noFill/>
                </a:ln>
                <a:solidFill>
                  <a:srgbClr val="8C5E97"/>
                </a:solidFill>
                <a:effectLst/>
                <a:uLnTx/>
                <a:uFillTx/>
                <a:latin typeface="Helvetica" panose="020B0604020202020204" pitchFamily="2" charset="0"/>
                <a:ea typeface="+mn-ea"/>
                <a:cs typeface="+mn-cs"/>
              </a:rPr>
              <a:t>Periodo de Conservación</a:t>
            </a:r>
            <a:endParaRPr kumimoji="0" lang="es-MX" sz="3420" b="0" i="0" u="none" strike="noStrike" kern="1200" cap="none" spc="0" normalizeH="0" baseline="0" noProof="0" dirty="0">
              <a:ln>
                <a:noFill/>
              </a:ln>
              <a:solidFill>
                <a:srgbClr val="8C5E97"/>
              </a:solidFill>
              <a:effectLst/>
              <a:uLnTx/>
              <a:uFillTx/>
              <a:latin typeface="Helvetica" panose="020B0604020202020204" pitchFamily="2" charset="0"/>
              <a:ea typeface="+mn-ea"/>
              <a:cs typeface="+mn-cs"/>
            </a:endParaRPr>
          </a:p>
        </p:txBody>
      </p:sp>
      <p:sp>
        <p:nvSpPr>
          <p:cNvPr id="6" name="Rectángulo 5">
            <a:extLst>
              <a:ext uri="{FF2B5EF4-FFF2-40B4-BE49-F238E27FC236}">
                <a16:creationId xmlns:a16="http://schemas.microsoft.com/office/drawing/2014/main" id="{BB73232F-FC2F-30F6-D642-6E7A4F03A734}"/>
              </a:ext>
            </a:extLst>
          </p:cNvPr>
          <p:cNvSpPr/>
          <p:nvPr/>
        </p:nvSpPr>
        <p:spPr>
          <a:xfrm>
            <a:off x="330596" y="6271839"/>
            <a:ext cx="8908042" cy="40344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11"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Fecha de modificación y/o validación: 31 de octubre del 2024</a:t>
            </a:r>
            <a:endParaRPr kumimoji="0" lang="es-MX" sz="1011"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11"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Responsable de generar la información: </a:t>
            </a:r>
            <a:r>
              <a:rPr kumimoji="0" lang="es-MX" sz="1011"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C.P. Aída Leticia De la Garza Muñoz | Dirección Ejecutiva de Administración </a:t>
            </a:r>
            <a:endParaRPr kumimoji="0" lang="es-MX" sz="1011"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 name="Título 1">
            <a:extLst>
              <a:ext uri="{FF2B5EF4-FFF2-40B4-BE49-F238E27FC236}">
                <a16:creationId xmlns:a16="http://schemas.microsoft.com/office/drawing/2014/main" id="{0553FA34-B433-B07A-9326-DC585EA65453}"/>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4E8121-A047-9FB7-A31F-357B1FBC52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4" name="Grupo 13">
            <a:extLst>
              <a:ext uri="{FF2B5EF4-FFF2-40B4-BE49-F238E27FC236}">
                <a16:creationId xmlns:a16="http://schemas.microsoft.com/office/drawing/2014/main" id="{4474C6D4-CBD1-42AA-8AF6-3D4ACCE3FAD5}"/>
              </a:ext>
            </a:extLst>
          </p:cNvPr>
          <p:cNvGrpSpPr/>
          <p:nvPr/>
        </p:nvGrpSpPr>
        <p:grpSpPr>
          <a:xfrm>
            <a:off x="6797760" y="282799"/>
            <a:ext cx="5153658" cy="738669"/>
            <a:chOff x="11192838" y="864444"/>
            <a:chExt cx="8419687" cy="516012"/>
          </a:xfrm>
        </p:grpSpPr>
        <p:sp>
          <p:nvSpPr>
            <p:cNvPr id="15" name="Rectángulo 14">
              <a:extLst>
                <a:ext uri="{FF2B5EF4-FFF2-40B4-BE49-F238E27FC236}">
                  <a16:creationId xmlns:a16="http://schemas.microsoft.com/office/drawing/2014/main" id="{C3B9BED1-43B4-63A7-2C9D-3476560C7D25}"/>
                </a:ext>
              </a:extLst>
            </p:cNvPr>
            <p:cNvSpPr/>
            <p:nvPr/>
          </p:nvSpPr>
          <p:spPr>
            <a:xfrm>
              <a:off x="11192838" y="864444"/>
              <a:ext cx="3714088" cy="51600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30 de abril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01 al 30 de abril de 2025</a:t>
              </a:r>
            </a:p>
          </p:txBody>
        </p:sp>
        <p:sp>
          <p:nvSpPr>
            <p:cNvPr id="16" name="Rectángulo 15">
              <a:extLst>
                <a:ext uri="{FF2B5EF4-FFF2-40B4-BE49-F238E27FC236}">
                  <a16:creationId xmlns:a16="http://schemas.microsoft.com/office/drawing/2014/main" id="{5639FB43-22CE-AF94-05B6-5AFF7335C765}"/>
                </a:ext>
              </a:extLst>
            </p:cNvPr>
            <p:cNvSpPr/>
            <p:nvPr/>
          </p:nvSpPr>
          <p:spPr>
            <a:xfrm>
              <a:off x="15660721" y="864444"/>
              <a:ext cx="3951804" cy="5160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 a través de su Secretario Particular: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50" b="1" i="0" u="none" strike="noStrike" kern="1200" cap="none" spc="0" normalizeH="0" baseline="0" noProof="0" dirty="0">
                  <a:ln>
                    <a:noFill/>
                  </a:ln>
                  <a:solidFill>
                    <a:srgbClr val="002060"/>
                  </a:solidFill>
                  <a:effectLst/>
                  <a:uLnTx/>
                  <a:uFillTx/>
                  <a:latin typeface="Calibri" panose="020F0502020204030204"/>
                  <a:ea typeface="+mn-ea"/>
                  <a:cs typeface="+mn-cs"/>
                </a:rPr>
                <a:t>Lic. Gerardo Mata Quintero.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Asistente de Presidencia</a:t>
              </a:r>
              <a:endPar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2456299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136441"/>
          <a:ext cx="11688789" cy="515118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38228">
                  <a:extLst>
                    <a:ext uri="{9D8B030D-6E8A-4147-A177-3AD203B41FA5}">
                      <a16:colId xmlns:a16="http://schemas.microsoft.com/office/drawing/2014/main" val="2967125531"/>
                    </a:ext>
                  </a:extLst>
                </a:gridCol>
                <a:gridCol w="282671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9507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r>
                        <a:rPr lang="es-ES" sz="1200" b="0" i="0" u="sng" strike="noStrike" dirty="0">
                          <a:solidFill>
                            <a:srgbClr val="000000"/>
                          </a:solidFill>
                          <a:effectLst/>
                          <a:latin typeface="Segoe UI" panose="020B0502040204020203" pitchFamily="34" charset="0"/>
                          <a:cs typeface="Segoe UI" panose="020B0502040204020203" pitchFamily="34" charset="0"/>
                        </a:rPr>
                        <a:t>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 la Comisión Especial de Elecciones Judiciales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Especial de Elecciones Judiciales Del Instituto Electoral de Coahuila.</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2051145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Partidos Políticos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Consejo General del Instituto Electoral de Coahuila.</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Mesa de Consejerías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29/01/2025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del Cuarto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Consejo General del IEC y Secretario Ejecutivo.</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6027752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Reunión de trabajo para revisión de convenio de Coordinación y Colaboración para el PELE PJL 2024-2025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Junta Local del INE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a:t>
                      </a:r>
                    </a:p>
                    <a:p>
                      <a:pPr algn="ctr" fontAlgn="ctr"/>
                      <a:r>
                        <a:rPr lang="es-MX" sz="1200" b="0" i="0" dirty="0">
                          <a:solidFill>
                            <a:srgbClr val="14171A"/>
                          </a:solidFill>
                          <a:effectLst/>
                          <a:latin typeface="Segoe UI" panose="020B0502040204020203" pitchFamily="34" charset="0"/>
                          <a:cs typeface="Segoe UI" panose="020B0502040204020203" pitchFamily="34" charset="0"/>
                        </a:rPr>
                        <a:t>Vocales Ejecutivos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a:t>
                      </a:r>
                      <a:endParaRPr lang="es-MX" sz="1200" b="0" i="0" u="none" strike="noStrike" dirty="0">
                        <a:solidFill>
                          <a:srgbClr val="000000"/>
                        </a:solidFill>
                        <a:effectLst/>
                        <a:highlight>
                          <a:srgbClr val="FFFF00"/>
                        </a:highligh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reunieron para la revisión del convenio de Coordinación y Colaboración para el PELE PJL 2024-2025.</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61187115"/>
                  </a:ext>
                </a:extLst>
              </a:tr>
            </a:tbl>
          </a:graphicData>
        </a:graphic>
      </p:graphicFrame>
      <p:grpSp>
        <p:nvGrpSpPr>
          <p:cNvPr id="8" name="Grupo 7">
            <a:extLst>
              <a:ext uri="{FF2B5EF4-FFF2-40B4-BE49-F238E27FC236}">
                <a16:creationId xmlns:a16="http://schemas.microsoft.com/office/drawing/2014/main" id="{35E78DEF-C442-2D5D-7B7A-A37A2FE103D8}"/>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77568919-FFB7-7CB5-21D4-85FD80D9F3A5}"/>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10" name="Rectángulo 9">
              <a:extLst>
                <a:ext uri="{FF2B5EF4-FFF2-40B4-BE49-F238E27FC236}">
                  <a16:creationId xmlns:a16="http://schemas.microsoft.com/office/drawing/2014/main" id="{A02BD3AB-A39B-B2E7-A0C8-6FADEE410D49}"/>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02537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3225347984"/>
              </p:ext>
            </p:extLst>
          </p:nvPr>
        </p:nvGraphicFramePr>
        <p:xfrm>
          <a:off x="331974" y="1164148"/>
          <a:ext cx="11688789" cy="549340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8566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de Colaboración con la Secretaría de Educación de Coahuila y la Junta Local del INE para la instalación de casillas en la elección del Poder Judicial Local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del Palacio de Gobierno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Vocal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SEDU</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INE</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firmó el convenio de Colaboración con la Secretaría de Educación de Coahuila y la Junta Local del INE.</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la Presidenta de la Junta de Gobierno del Congreso del Estado de Coahuila de Zaragoza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del Congreso del Estado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Presidenta de la Junta de Gobierno</a:t>
                      </a: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Congreso del Estado de Coahuila</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participó en una reunión de trabajo en la que se abordaron temas relacionados con el Proceso Electoral Judicial Extraordinario 2024-2025.</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de Colaboración con la Asociación Mexicana de Consejeros Estatales Electorales, A.C.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31/01/2025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Oficinas Centrales del INE Ciudad de México</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del 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AMCEE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firmó el convenio de Colaboración con la Asociación Mexicana de Consejeros Estatales Electorales, A.C .</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Quinto Encuentro Nacional Coalición Mexicana LGBTTTI+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Palacio Legislativo de San Lázaro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del INE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IMPEPAC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IMPEPAC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participó como moderador en el Encuentro Nacional Coalición Mexicana LGBTTTI+.</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54208103"/>
                  </a:ext>
                </a:extLst>
              </a:tr>
            </a:tbl>
          </a:graphicData>
        </a:graphic>
      </p:graphicFrame>
      <p:grpSp>
        <p:nvGrpSpPr>
          <p:cNvPr id="8" name="Grupo 7">
            <a:extLst>
              <a:ext uri="{FF2B5EF4-FFF2-40B4-BE49-F238E27FC236}">
                <a16:creationId xmlns:a16="http://schemas.microsoft.com/office/drawing/2014/main" id="{DFD6D1A2-DAF5-C076-0488-D5B7BE9F254F}"/>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8B0DCFAE-4FCF-A24C-7706-A7715D9DF01E}"/>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10" name="Rectángulo 9">
              <a:extLst>
                <a:ext uri="{FF2B5EF4-FFF2-40B4-BE49-F238E27FC236}">
                  <a16:creationId xmlns:a16="http://schemas.microsoft.com/office/drawing/2014/main" id="{B04C501D-3DD5-F540-0333-77BC5AD08AC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26137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25474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11070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Mesa de Consejerías.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reunió en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181703772"/>
                  </a:ext>
                </a:extLst>
              </a:tr>
              <a:tr h="104862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con la Secretaria Ejecutiva del 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Oficinas Centrales del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Secretaria Ejecutiva del INE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Vocal Ejecutivo del INE en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Reunión de Trabajo con la Secretaria Ejecutiva del INE en la que se dio seguimiento al Proceso Electoral Judicial Extraordinario.</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095370827"/>
                  </a:ext>
                </a:extLst>
              </a:tr>
              <a:tr h="122347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Foro “Acciones Afirmativas LGBTTTIQA+ y los Retos de la </a:t>
                      </a:r>
                      <a:r>
                        <a:rPr lang="es-ES" sz="1200" kern="1200" dirty="0" err="1">
                          <a:solidFill>
                            <a:schemeClr val="dk1"/>
                          </a:solidFill>
                          <a:effectLst/>
                          <a:latin typeface="Segoe UI" panose="020B0502040204020203" pitchFamily="34" charset="0"/>
                          <a:ea typeface="+mn-ea"/>
                          <a:cs typeface="Segoe UI" panose="020B0502040204020203" pitchFamily="34" charset="0"/>
                        </a:rPr>
                        <a:t>Autoadscripción</a:t>
                      </a:r>
                      <a:r>
                        <a:rPr lang="es-ES" sz="1200" kern="1200" dirty="0">
                          <a:solidFill>
                            <a:schemeClr val="dk1"/>
                          </a:solidFill>
                          <a:effectLst/>
                          <a:latin typeface="Segoe UI" panose="020B0502040204020203" pitchFamily="34" charset="0"/>
                          <a:ea typeface="+mn-ea"/>
                          <a:cs typeface="Segoe UI" panose="020B0502040204020203" pitchFamily="34" charset="0"/>
                        </a:rPr>
                        <a:t> Calificada”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IEPAC Yucatán</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participó como ponente del foro en donde se abordaron temas sobre la </a:t>
                      </a:r>
                      <a:r>
                        <a:rPr lang="es-ES" sz="1200" b="0" i="0" dirty="0" err="1">
                          <a:solidFill>
                            <a:srgbClr val="14171A"/>
                          </a:solidFill>
                          <a:effectLst/>
                          <a:latin typeface="Segoe UI" panose="020B0502040204020203" pitchFamily="34" charset="0"/>
                          <a:ea typeface="Calibri" panose="020F0502020204030204" pitchFamily="34" charset="0"/>
                          <a:cs typeface="Segoe UI" panose="020B0502040204020203" pitchFamily="34" charset="0"/>
                        </a:rPr>
                        <a:t>Autoadscripción</a:t>
                      </a: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Calificada en el ejercicio de los Derechos Político-Electorales de integrantes de la Diversidad Sexual.</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446758868"/>
                  </a:ext>
                </a:extLst>
              </a:tr>
              <a:tr h="86670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bl>
          </a:graphicData>
        </a:graphic>
      </p:graphicFrame>
      <p:grpSp>
        <p:nvGrpSpPr>
          <p:cNvPr id="8" name="Grupo 7">
            <a:extLst>
              <a:ext uri="{FF2B5EF4-FFF2-40B4-BE49-F238E27FC236}">
                <a16:creationId xmlns:a16="http://schemas.microsoft.com/office/drawing/2014/main" id="{C6A78247-BBAE-831C-D383-CC09A8BECA65}"/>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575AA73A-3691-E065-CB0B-D6B91280FFB2}"/>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10" name="Rectángulo 9">
              <a:extLst>
                <a:ext uri="{FF2B5EF4-FFF2-40B4-BE49-F238E27FC236}">
                  <a16:creationId xmlns:a16="http://schemas.microsoft.com/office/drawing/2014/main" id="{79A9C46D-F8ED-A9B5-9CDF-B8FE6031BF40}"/>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080103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4783209"/>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21976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Coordinación INE-IEC, con motivo del Proceso Electoral Judicial Extraordinario 2024-2025.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a:t>
                      </a:r>
                    </a:p>
                    <a:p>
                      <a:pPr algn="ctr" fontAlgn="ctr"/>
                      <a:r>
                        <a:rPr lang="es-MX" sz="1200" b="0" i="0" dirty="0">
                          <a:solidFill>
                            <a:srgbClr val="14171A"/>
                          </a:solidFill>
                          <a:effectLst/>
                          <a:latin typeface="Segoe UI" panose="020B0502040204020203" pitchFamily="34" charset="0"/>
                          <a:cs typeface="Segoe UI" panose="020B0502040204020203" pitchFamily="34" charset="0"/>
                        </a:rPr>
                        <a:t>Vocales Ejecutivos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Reunión de Trabajo respecto de la Coordinación con motivo del Proceso Electoral Judicial Extraordinario 2024-2025. </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751520951"/>
                  </a:ext>
                </a:extLst>
              </a:tr>
              <a:tr h="15263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Taller de socialización de los Organismos Públicos Locales, respecto de las determinaciones que ha tomado el Consejo General del Instituto Nacional </a:t>
                      </a:r>
                      <a:r>
                        <a:rPr lang="es-MX" sz="1200" kern="1200" dirty="0">
                          <a:solidFill>
                            <a:schemeClr val="dk1"/>
                          </a:solidFill>
                          <a:effectLst/>
                          <a:latin typeface="Segoe UI" panose="020B0502040204020203" pitchFamily="34" charset="0"/>
                          <a:ea typeface="+mn-ea"/>
                          <a:cs typeface="Segoe UI" panose="020B0502040204020203" pitchFamily="34" charset="0"/>
                        </a:rPr>
                        <a:t>Electoral relativos a la elección del Poder Judicial.</a:t>
                      </a:r>
                      <a:r>
                        <a:rPr lang="es-ES"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asistió al taller </a:t>
                      </a:r>
                      <a:r>
                        <a:rPr lang="es-ES" sz="1200" kern="1200" dirty="0">
                          <a:solidFill>
                            <a:schemeClr val="dk1"/>
                          </a:solidFill>
                          <a:effectLst/>
                          <a:latin typeface="Segoe UI" panose="020B0502040204020203" pitchFamily="34" charset="0"/>
                          <a:ea typeface="+mn-ea"/>
                          <a:cs typeface="Segoe UI" panose="020B0502040204020203" pitchFamily="34" charset="0"/>
                        </a:rPr>
                        <a:t>de socialización de los Organismos Públicos Locales, respecto de las determinaciones que ha tomado el Consejo General del Instituto Nacional </a:t>
                      </a:r>
                      <a:r>
                        <a:rPr lang="es-MX" sz="1200" kern="1200" dirty="0">
                          <a:solidFill>
                            <a:schemeClr val="dk1"/>
                          </a:solidFill>
                          <a:effectLst/>
                          <a:latin typeface="Segoe UI" panose="020B0502040204020203" pitchFamily="34" charset="0"/>
                          <a:ea typeface="+mn-ea"/>
                          <a:cs typeface="Segoe UI" panose="020B0502040204020203" pitchFamily="34" charset="0"/>
                        </a:rPr>
                        <a:t>Electoral relativos a la elección del Poder Judicial.</a:t>
                      </a:r>
                      <a:r>
                        <a:rPr lang="es-ES"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extLst>
                  <a:ext uri="{0D108BD9-81ED-4DB2-BD59-A6C34878D82A}">
                    <a16:rowId xmlns:a16="http://schemas.microsoft.com/office/drawing/2014/main" val="3377474807"/>
                  </a:ext>
                </a:extLst>
              </a:tr>
              <a:tr h="103184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Alianza Joven.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 del IEC</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impartió una platica informativa sobre el Proceso Electoral Judicial Local a integrantes de “Alianza Joven”.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bl>
          </a:graphicData>
        </a:graphic>
      </p:graphicFrame>
      <p:grpSp>
        <p:nvGrpSpPr>
          <p:cNvPr id="8" name="Grupo 7">
            <a:extLst>
              <a:ext uri="{FF2B5EF4-FFF2-40B4-BE49-F238E27FC236}">
                <a16:creationId xmlns:a16="http://schemas.microsoft.com/office/drawing/2014/main" id="{6C02E4C2-02A0-F606-535F-A2F3EA1980CE}"/>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30974550-B4B9-0901-9575-BBD2EC576AD3}"/>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10" name="Rectángulo 9">
              <a:extLst>
                <a:ext uri="{FF2B5EF4-FFF2-40B4-BE49-F238E27FC236}">
                  <a16:creationId xmlns:a16="http://schemas.microsoft.com/office/drawing/2014/main" id="{20E92DD7-C88B-C197-DFD6-4EE25AD56A6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58301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06887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61404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respecto a los Lineamientos para el Reclutamiento, Selección y Contratación de Supervisores/as Electorales Locales (SEL) y Capacitadores/as Asistentes Electorales Locales (CAEL).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IEC</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El Presidente del IEC y el Consejero Electoral Juan Carlos Cisneros Ruiz, y personal de las Direcciones Ejecutivas de Organización Electoral e Innovación e Informática, participaron en la capacitación relativa al reclutamiento, selección y contratación de SEL y CAEL impartida por el INE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157612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Poder Judicial.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10/02/2025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Poder de Justicia</a:t>
                      </a:r>
                    </a:p>
                  </a:txBody>
                  <a:tcPr marL="1503" marR="1503" marT="1503" marB="0" anchor="ctr">
                    <a:solidFill>
                      <a:srgbClr val="E6E6E6"/>
                    </a:solidFill>
                  </a:tcPr>
                </a:tc>
                <a:tc>
                  <a:txBody>
                    <a:bodyPr/>
                    <a:lstStyle/>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TSJECZ</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El Consejo General y el Secretario Ejecutivo del IEC, sostuvieron una reunión de trabajo con el Secretario Técnico y el Oficial Mayor del Tribunal Superior de Justicia del Estado de Coahuila de Zaragoza, para abordar temas relacionados con el Proceso Judicial Electoral local 2024-2025.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2560630"/>
                  </a:ext>
                </a:extLst>
              </a:tr>
              <a:tr h="8734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10/02/2025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Dirección Ejecutiva de Organización Electoral</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La Comisión Especial de Elecciones Judiciales del IEC lleva a cabo una Sesión Extraordinaria Urgente en modalidad 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04317709"/>
                  </a:ext>
                </a:extLst>
              </a:tr>
            </a:tbl>
          </a:graphicData>
        </a:graphic>
      </p:graphicFrame>
      <p:grpSp>
        <p:nvGrpSpPr>
          <p:cNvPr id="5" name="Grupo 4">
            <a:extLst>
              <a:ext uri="{FF2B5EF4-FFF2-40B4-BE49-F238E27FC236}">
                <a16:creationId xmlns:a16="http://schemas.microsoft.com/office/drawing/2014/main" id="{889BC693-07DC-D47F-67E8-7A91E91D2E31}"/>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1132D05B-70D6-5A69-0F97-13F71DCF87E0}"/>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3BCB3853-3828-DBE7-49C6-B5F08E4E8420}"/>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515374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40037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6742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el Consejero Presidente de la Comisión de Vinculación con OPL, Mtro. José Martín Fernando Faz Mora.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10/02/2025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Reunión de trabajo con integrantes de la Comisión </a:t>
                      </a:r>
                      <a:r>
                        <a:rPr lang="es-MX" sz="1200" kern="1200" dirty="0">
                          <a:solidFill>
                            <a:schemeClr val="dk1"/>
                          </a:solidFill>
                          <a:effectLst/>
                          <a:latin typeface="Segoe UI" panose="020B0502040204020203" pitchFamily="34" charset="0"/>
                          <a:ea typeface="+mn-ea"/>
                          <a:cs typeface="Segoe UI" panose="020B0502040204020203" pitchFamily="34" charset="0"/>
                        </a:rPr>
                        <a:t>de Vinculación INE – OPLES del Instituto Electoral de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07724560"/>
                  </a:ext>
                </a:extLst>
              </a:tr>
              <a:tr h="85753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para abordar detalles de Cabildo Infantil.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del IEC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Integrantes de la Comisión de Educación del Ayuntamiento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Ayuntamiento de Saltillo</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La comisión de educación del IEC y del Municipio de Saltillo, y la Presidencia del IEC, celebraron reunión para abordar detalles del Cabildo Infantil Saltillo 2025.</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a:t>
                      </a:r>
                      <a:r>
                        <a:rPr lang="es-MX" sz="1200" b="0" i="0" u="none" strike="noStrike" dirty="0">
                          <a:solidFill>
                            <a:srgbClr val="000000"/>
                          </a:solidFill>
                          <a:effectLst/>
                          <a:latin typeface="Segoe UI" panose="020B0502040204020203" pitchFamily="34" charset="0"/>
                          <a:cs typeface="Segoe UI" panose="020B0502040204020203" pitchFamily="34" charset="0"/>
                        </a:rPr>
                        <a:t>1/02/2025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reunió en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 la Elección Judicial 2024-2025 y la próxima Sesión Ordinaria del Consejo General.</a:t>
                      </a:r>
                    </a:p>
                  </a:txBody>
                  <a:tcPr marL="1503" marR="1503" marT="1503" marB="0" anchor="ctr">
                    <a:solidFill>
                      <a:srgbClr val="E6E6E6"/>
                    </a:solidFill>
                  </a:tcPr>
                </a:tc>
                <a:extLst>
                  <a:ext uri="{0D108BD9-81ED-4DB2-BD59-A6C34878D82A}">
                    <a16:rowId xmlns:a16="http://schemas.microsoft.com/office/drawing/2014/main" val="1686613877"/>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con el Tribunal Electoral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del IEC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Magistraturas de TECZ</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TECZ</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El Consejo General y la Secretaría Ejecutiva del IEC sostuvieron una reunión de trabajo con el Tribunal Electoral del Estado de Coahuila de Zaragoza, donde se abordaron temas de coordinación en el marco del Proceso Judicial Electoral Extraordinario Local 2024-2025.</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953884193"/>
                  </a:ext>
                </a:extLst>
              </a:tr>
            </a:tbl>
          </a:graphicData>
        </a:graphic>
      </p:graphicFrame>
      <p:grpSp>
        <p:nvGrpSpPr>
          <p:cNvPr id="5" name="Grupo 4">
            <a:extLst>
              <a:ext uri="{FF2B5EF4-FFF2-40B4-BE49-F238E27FC236}">
                <a16:creationId xmlns:a16="http://schemas.microsoft.com/office/drawing/2014/main" id="{ADEDEC46-724D-1329-661A-33F10F422FED}"/>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5E626DCE-C38C-A07A-3A47-9028A4791873}"/>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 de abril de 2025</a:t>
              </a:r>
            </a:p>
            <a:p>
              <a:r>
                <a:rPr lang="es-MX" sz="1050" dirty="0">
                  <a:solidFill>
                    <a:schemeClr val="bg1">
                      <a:lumMod val="50000"/>
                    </a:schemeClr>
                  </a:solidFill>
                </a:rPr>
                <a:t>Periodo que se Informa: </a:t>
              </a:r>
            </a:p>
            <a:p>
              <a:r>
                <a:rPr lang="es-MX" sz="1050" b="1" dirty="0">
                  <a:solidFill>
                    <a:srgbClr val="6F0579"/>
                  </a:solidFill>
                </a:rPr>
                <a:t>01 al 30 de abril de 2025</a:t>
              </a:r>
            </a:p>
          </p:txBody>
        </p:sp>
        <p:sp>
          <p:nvSpPr>
            <p:cNvPr id="7" name="Rectángulo 6">
              <a:extLst>
                <a:ext uri="{FF2B5EF4-FFF2-40B4-BE49-F238E27FC236}">
                  <a16:creationId xmlns:a16="http://schemas.microsoft.com/office/drawing/2014/main" id="{4DDC6AA8-847E-152F-75F6-7580CDC375FA}"/>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6763119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91441</TotalTime>
  <Words>7956</Words>
  <Application>Microsoft Office PowerPoint</Application>
  <PresentationFormat>Panorámica</PresentationFormat>
  <Paragraphs>1695</Paragraphs>
  <Slides>30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30</vt:i4>
      </vt:variant>
    </vt:vector>
  </HeadingPairs>
  <TitlesOfParts>
    <vt:vector size="37" baseType="lpstr">
      <vt:lpstr>Arial</vt:lpstr>
      <vt:lpstr>Calibri</vt:lpstr>
      <vt:lpstr>Calibri Light</vt:lpstr>
      <vt:lpstr>Gotham Bold</vt:lpstr>
      <vt:lpstr>Helvetica</vt:lpstr>
      <vt:lpstr>Segoe UI</vt:lpstr>
      <vt:lpstr>Tema de Office</vt:lpstr>
      <vt:lpstr>Presentación de PowerPoint</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Yolanda Medrano</cp:lastModifiedBy>
  <cp:revision>899</cp:revision>
  <cp:lastPrinted>2023-07-24T15:59:54Z</cp:lastPrinted>
  <dcterms:created xsi:type="dcterms:W3CDTF">2018-06-08T15:50:00Z</dcterms:created>
  <dcterms:modified xsi:type="dcterms:W3CDTF">2025-05-01T22:25:31Z</dcterms:modified>
</cp:coreProperties>
</file>