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86" r:id="rId3"/>
    <p:sldId id="294" r:id="rId4"/>
    <p:sldId id="289" r:id="rId5"/>
    <p:sldId id="293" r:id="rId6"/>
    <p:sldId id="295" r:id="rId7"/>
    <p:sldId id="396" r:id="rId8"/>
    <p:sldId id="386" r:id="rId9"/>
    <p:sldId id="387" r:id="rId10"/>
    <p:sldId id="388" r:id="rId11"/>
    <p:sldId id="287" r:id="rId12"/>
    <p:sldId id="292" r:id="rId13"/>
    <p:sldId id="288" r:id="rId14"/>
    <p:sldId id="296" r:id="rId15"/>
    <p:sldId id="297" r:id="rId16"/>
    <p:sldId id="390" r:id="rId17"/>
    <p:sldId id="391" r:id="rId18"/>
    <p:sldId id="399" r:id="rId19"/>
    <p:sldId id="299" r:id="rId20"/>
    <p:sldId id="392" r:id="rId21"/>
    <p:sldId id="393" r:id="rId22"/>
    <p:sldId id="394" r:id="rId23"/>
    <p:sldId id="400" r:id="rId24"/>
    <p:sldId id="401" r:id="rId25"/>
    <p:sldId id="395" r:id="rId26"/>
    <p:sldId id="403" r:id="rId27"/>
    <p:sldId id="404" r:id="rId28"/>
    <p:sldId id="405" r:id="rId29"/>
    <p:sldId id="406" r:id="rId30"/>
    <p:sldId id="407" r:id="rId31"/>
  </p:sldIdLst>
  <p:sldSz cx="12192000" cy="6858000"/>
  <p:notesSz cx="7010400" cy="92964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a:srgbClr val="A963C4"/>
    <a:srgbClr val="7D3A9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93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F5FD947F-2DA8-41FC-813F-65A735AF8882}" type="datetimeFigureOut">
              <a:rPr lang="es-MX" smtClean="0"/>
              <a:t>01/05/2025</a:t>
            </a:fld>
            <a:endParaRPr lang="es-MX"/>
          </a:p>
        </p:txBody>
      </p:sp>
      <p:sp>
        <p:nvSpPr>
          <p:cNvPr id="4" name="Marcador de imagen de diapositiva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E4E1D961-687E-4239-9758-F39E147D9FC0}" type="slidenum">
              <a:rPr lang="es-MX" smtClean="0"/>
              <a:t>‹Nº›</a:t>
            </a:fld>
            <a:endParaRPr lang="es-MX"/>
          </a:p>
        </p:txBody>
      </p:sp>
    </p:spTree>
    <p:extLst>
      <p:ext uri="{BB962C8B-B14F-4D97-AF65-F5344CB8AC3E}">
        <p14:creationId xmlns:p14="http://schemas.microsoft.com/office/powerpoint/2010/main" val="37539620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7166AB-F861-40D9-8867-39C212EA0E49}"/>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3EF82754-13C1-49B1-B450-A01E092281C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9853C7F9-2553-47F3-82D6-73B491109F70}"/>
              </a:ext>
            </a:extLst>
          </p:cNvPr>
          <p:cNvSpPr>
            <a:spLocks noGrp="1"/>
          </p:cNvSpPr>
          <p:nvPr>
            <p:ph type="dt" sz="half" idx="10"/>
          </p:nvPr>
        </p:nvSpPr>
        <p:spPr/>
        <p:txBody>
          <a:bodyPr/>
          <a:lstStyle/>
          <a:p>
            <a:fld id="{CE39A5E4-0D38-4A4B-81F4-6D08976F73A5}" type="datetimeFigureOut">
              <a:rPr lang="es-MX" smtClean="0"/>
              <a:t>01/05/2025</a:t>
            </a:fld>
            <a:endParaRPr lang="es-MX"/>
          </a:p>
        </p:txBody>
      </p:sp>
      <p:sp>
        <p:nvSpPr>
          <p:cNvPr id="5" name="Marcador de pie de página 4">
            <a:extLst>
              <a:ext uri="{FF2B5EF4-FFF2-40B4-BE49-F238E27FC236}">
                <a16:creationId xmlns:a16="http://schemas.microsoft.com/office/drawing/2014/main" id="{087ACE1E-234A-4518-B1F5-1C2F24BC207D}"/>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412D5DAC-63CB-4945-8740-35F2ADFFF71D}"/>
              </a:ext>
            </a:extLst>
          </p:cNvPr>
          <p:cNvSpPr>
            <a:spLocks noGrp="1"/>
          </p:cNvSpPr>
          <p:nvPr>
            <p:ph type="sldNum" sz="quarter" idx="12"/>
          </p:nvPr>
        </p:nvSpPr>
        <p:spPr/>
        <p:txBody>
          <a:bodyPr/>
          <a:lstStyle/>
          <a:p>
            <a:fld id="{91AA67D1-D7EB-41C1-A52B-EC507544C92D}" type="slidenum">
              <a:rPr lang="es-MX" smtClean="0"/>
              <a:t>‹Nº›</a:t>
            </a:fld>
            <a:endParaRPr lang="es-MX"/>
          </a:p>
        </p:txBody>
      </p:sp>
    </p:spTree>
    <p:extLst>
      <p:ext uri="{BB962C8B-B14F-4D97-AF65-F5344CB8AC3E}">
        <p14:creationId xmlns:p14="http://schemas.microsoft.com/office/powerpoint/2010/main" val="1672736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BBAB03A-9401-4AA1-ABFB-BBEDC1782464}"/>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5065CD77-1756-48BC-B7F3-450ADDC8256E}"/>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FFD58C75-1A90-45FC-B38D-7B2AAAF1329F}"/>
              </a:ext>
            </a:extLst>
          </p:cNvPr>
          <p:cNvSpPr>
            <a:spLocks noGrp="1"/>
          </p:cNvSpPr>
          <p:nvPr>
            <p:ph type="dt" sz="half" idx="10"/>
          </p:nvPr>
        </p:nvSpPr>
        <p:spPr/>
        <p:txBody>
          <a:bodyPr/>
          <a:lstStyle/>
          <a:p>
            <a:fld id="{CE39A5E4-0D38-4A4B-81F4-6D08976F73A5}" type="datetimeFigureOut">
              <a:rPr lang="es-MX" smtClean="0"/>
              <a:t>01/05/2025</a:t>
            </a:fld>
            <a:endParaRPr lang="es-MX"/>
          </a:p>
        </p:txBody>
      </p:sp>
      <p:sp>
        <p:nvSpPr>
          <p:cNvPr id="5" name="Marcador de pie de página 4">
            <a:extLst>
              <a:ext uri="{FF2B5EF4-FFF2-40B4-BE49-F238E27FC236}">
                <a16:creationId xmlns:a16="http://schemas.microsoft.com/office/drawing/2014/main" id="{4B94C74E-FC7D-438E-97CA-2C11AF8BA053}"/>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F8385641-E92D-4340-A673-CF82ECD59C0D}"/>
              </a:ext>
            </a:extLst>
          </p:cNvPr>
          <p:cNvSpPr>
            <a:spLocks noGrp="1"/>
          </p:cNvSpPr>
          <p:nvPr>
            <p:ph type="sldNum" sz="quarter" idx="12"/>
          </p:nvPr>
        </p:nvSpPr>
        <p:spPr/>
        <p:txBody>
          <a:bodyPr/>
          <a:lstStyle/>
          <a:p>
            <a:fld id="{91AA67D1-D7EB-41C1-A52B-EC507544C92D}" type="slidenum">
              <a:rPr lang="es-MX" smtClean="0"/>
              <a:t>‹Nº›</a:t>
            </a:fld>
            <a:endParaRPr lang="es-MX"/>
          </a:p>
        </p:txBody>
      </p:sp>
    </p:spTree>
    <p:extLst>
      <p:ext uri="{BB962C8B-B14F-4D97-AF65-F5344CB8AC3E}">
        <p14:creationId xmlns:p14="http://schemas.microsoft.com/office/powerpoint/2010/main" val="2822968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A7E61183-FEA1-4A5E-83AE-A497E4AB5A2C}"/>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ACA07D85-17E7-4A34-8126-6D18BE6CA2BF}"/>
              </a:ext>
            </a:extLst>
          </p:cNvPr>
          <p:cNvSpPr>
            <a:spLocks noGrp="1"/>
          </p:cNvSpPr>
          <p:nvPr>
            <p:ph type="body" orient="vert" idx="1"/>
          </p:nvPr>
        </p:nvSpPr>
        <p:spPr>
          <a:xfrm>
            <a:off x="838200" y="365125"/>
            <a:ext cx="7734300"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B7B38BF4-CC1C-4E1A-A367-EDBC538540AD}"/>
              </a:ext>
            </a:extLst>
          </p:cNvPr>
          <p:cNvSpPr>
            <a:spLocks noGrp="1"/>
          </p:cNvSpPr>
          <p:nvPr>
            <p:ph type="dt" sz="half" idx="10"/>
          </p:nvPr>
        </p:nvSpPr>
        <p:spPr/>
        <p:txBody>
          <a:bodyPr/>
          <a:lstStyle/>
          <a:p>
            <a:fld id="{CE39A5E4-0D38-4A4B-81F4-6D08976F73A5}" type="datetimeFigureOut">
              <a:rPr lang="es-MX" smtClean="0"/>
              <a:t>01/05/2025</a:t>
            </a:fld>
            <a:endParaRPr lang="es-MX"/>
          </a:p>
        </p:txBody>
      </p:sp>
      <p:sp>
        <p:nvSpPr>
          <p:cNvPr id="5" name="Marcador de pie de página 4">
            <a:extLst>
              <a:ext uri="{FF2B5EF4-FFF2-40B4-BE49-F238E27FC236}">
                <a16:creationId xmlns:a16="http://schemas.microsoft.com/office/drawing/2014/main" id="{DD858B84-C48E-4E59-B82D-C194E65B3646}"/>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AEC456B9-14A7-4380-8F59-3149A070BDC4}"/>
              </a:ext>
            </a:extLst>
          </p:cNvPr>
          <p:cNvSpPr>
            <a:spLocks noGrp="1"/>
          </p:cNvSpPr>
          <p:nvPr>
            <p:ph type="sldNum" sz="quarter" idx="12"/>
          </p:nvPr>
        </p:nvSpPr>
        <p:spPr/>
        <p:txBody>
          <a:bodyPr/>
          <a:lstStyle/>
          <a:p>
            <a:fld id="{91AA67D1-D7EB-41C1-A52B-EC507544C92D}" type="slidenum">
              <a:rPr lang="es-MX" smtClean="0"/>
              <a:t>‹Nº›</a:t>
            </a:fld>
            <a:endParaRPr lang="es-MX"/>
          </a:p>
        </p:txBody>
      </p:sp>
    </p:spTree>
    <p:extLst>
      <p:ext uri="{BB962C8B-B14F-4D97-AF65-F5344CB8AC3E}">
        <p14:creationId xmlns:p14="http://schemas.microsoft.com/office/powerpoint/2010/main" val="2493736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6951AC8-5DFA-48F2-808B-E46F6FB864F8}"/>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3F736EDB-A7D1-46A6-8E85-528C2C42E4DA}"/>
              </a:ext>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D034E026-F7BD-484A-BEB3-3749F695E617}"/>
              </a:ext>
            </a:extLst>
          </p:cNvPr>
          <p:cNvSpPr>
            <a:spLocks noGrp="1"/>
          </p:cNvSpPr>
          <p:nvPr>
            <p:ph type="dt" sz="half" idx="10"/>
          </p:nvPr>
        </p:nvSpPr>
        <p:spPr/>
        <p:txBody>
          <a:bodyPr/>
          <a:lstStyle/>
          <a:p>
            <a:fld id="{CE39A5E4-0D38-4A4B-81F4-6D08976F73A5}" type="datetimeFigureOut">
              <a:rPr lang="es-MX" smtClean="0"/>
              <a:t>01/05/2025</a:t>
            </a:fld>
            <a:endParaRPr lang="es-MX"/>
          </a:p>
        </p:txBody>
      </p:sp>
      <p:sp>
        <p:nvSpPr>
          <p:cNvPr id="5" name="Marcador de pie de página 4">
            <a:extLst>
              <a:ext uri="{FF2B5EF4-FFF2-40B4-BE49-F238E27FC236}">
                <a16:creationId xmlns:a16="http://schemas.microsoft.com/office/drawing/2014/main" id="{416D967D-AC5E-43CD-8D40-F48AD29A0B21}"/>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2E606819-C6E1-4AF1-9A8D-7475D21395E0}"/>
              </a:ext>
            </a:extLst>
          </p:cNvPr>
          <p:cNvSpPr>
            <a:spLocks noGrp="1"/>
          </p:cNvSpPr>
          <p:nvPr>
            <p:ph type="sldNum" sz="quarter" idx="12"/>
          </p:nvPr>
        </p:nvSpPr>
        <p:spPr/>
        <p:txBody>
          <a:bodyPr/>
          <a:lstStyle/>
          <a:p>
            <a:fld id="{91AA67D1-D7EB-41C1-A52B-EC507544C92D}" type="slidenum">
              <a:rPr lang="es-MX" smtClean="0"/>
              <a:t>‹Nº›</a:t>
            </a:fld>
            <a:endParaRPr lang="es-MX"/>
          </a:p>
        </p:txBody>
      </p:sp>
    </p:spTree>
    <p:extLst>
      <p:ext uri="{BB962C8B-B14F-4D97-AF65-F5344CB8AC3E}">
        <p14:creationId xmlns:p14="http://schemas.microsoft.com/office/powerpoint/2010/main" val="1727090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6EC90E-E51E-4C4A-B60C-8AD22979A0C7}"/>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AE3C4BCE-31FE-4AF0-A9EB-201C73FB4B4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Marcador de fecha 3">
            <a:extLst>
              <a:ext uri="{FF2B5EF4-FFF2-40B4-BE49-F238E27FC236}">
                <a16:creationId xmlns:a16="http://schemas.microsoft.com/office/drawing/2014/main" id="{00F37C48-9605-4570-AC89-E32DE2A481DE}"/>
              </a:ext>
            </a:extLst>
          </p:cNvPr>
          <p:cNvSpPr>
            <a:spLocks noGrp="1"/>
          </p:cNvSpPr>
          <p:nvPr>
            <p:ph type="dt" sz="half" idx="10"/>
          </p:nvPr>
        </p:nvSpPr>
        <p:spPr/>
        <p:txBody>
          <a:bodyPr/>
          <a:lstStyle/>
          <a:p>
            <a:fld id="{CE39A5E4-0D38-4A4B-81F4-6D08976F73A5}" type="datetimeFigureOut">
              <a:rPr lang="es-MX" smtClean="0"/>
              <a:t>01/05/2025</a:t>
            </a:fld>
            <a:endParaRPr lang="es-MX"/>
          </a:p>
        </p:txBody>
      </p:sp>
      <p:sp>
        <p:nvSpPr>
          <p:cNvPr id="5" name="Marcador de pie de página 4">
            <a:extLst>
              <a:ext uri="{FF2B5EF4-FFF2-40B4-BE49-F238E27FC236}">
                <a16:creationId xmlns:a16="http://schemas.microsoft.com/office/drawing/2014/main" id="{B08C92B4-5264-48A9-A2EE-9D832193C354}"/>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F33869D6-6182-4401-8F19-BA7D3CCFEC89}"/>
              </a:ext>
            </a:extLst>
          </p:cNvPr>
          <p:cNvSpPr>
            <a:spLocks noGrp="1"/>
          </p:cNvSpPr>
          <p:nvPr>
            <p:ph type="sldNum" sz="quarter" idx="12"/>
          </p:nvPr>
        </p:nvSpPr>
        <p:spPr/>
        <p:txBody>
          <a:bodyPr/>
          <a:lstStyle/>
          <a:p>
            <a:fld id="{91AA67D1-D7EB-41C1-A52B-EC507544C92D}" type="slidenum">
              <a:rPr lang="es-MX" smtClean="0"/>
              <a:t>‹Nº›</a:t>
            </a:fld>
            <a:endParaRPr lang="es-MX"/>
          </a:p>
        </p:txBody>
      </p:sp>
    </p:spTree>
    <p:extLst>
      <p:ext uri="{BB962C8B-B14F-4D97-AF65-F5344CB8AC3E}">
        <p14:creationId xmlns:p14="http://schemas.microsoft.com/office/powerpoint/2010/main" val="1245767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F083583-C021-43D4-BC7A-E35A945295F7}"/>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C782F3BC-74FE-4150-9AF6-F3FE36374A60}"/>
              </a:ext>
            </a:extLst>
          </p:cNvPr>
          <p:cNvSpPr>
            <a:spLocks noGrp="1"/>
          </p:cNvSpPr>
          <p:nvPr>
            <p:ph sz="half" idx="1"/>
          </p:nvPr>
        </p:nvSpPr>
        <p:spPr>
          <a:xfrm>
            <a:off x="838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AB310C3E-9095-4BE7-B681-8697A5DFC9EB}"/>
              </a:ext>
            </a:extLst>
          </p:cNvPr>
          <p:cNvSpPr>
            <a:spLocks noGrp="1"/>
          </p:cNvSpPr>
          <p:nvPr>
            <p:ph sz="half" idx="2"/>
          </p:nvPr>
        </p:nvSpPr>
        <p:spPr>
          <a:xfrm>
            <a:off x="6172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09C07C88-E029-430C-9D73-957D43D21E64}"/>
              </a:ext>
            </a:extLst>
          </p:cNvPr>
          <p:cNvSpPr>
            <a:spLocks noGrp="1"/>
          </p:cNvSpPr>
          <p:nvPr>
            <p:ph type="dt" sz="half" idx="10"/>
          </p:nvPr>
        </p:nvSpPr>
        <p:spPr/>
        <p:txBody>
          <a:bodyPr/>
          <a:lstStyle/>
          <a:p>
            <a:fld id="{CE39A5E4-0D38-4A4B-81F4-6D08976F73A5}" type="datetimeFigureOut">
              <a:rPr lang="es-MX" smtClean="0"/>
              <a:t>01/05/2025</a:t>
            </a:fld>
            <a:endParaRPr lang="es-MX"/>
          </a:p>
        </p:txBody>
      </p:sp>
      <p:sp>
        <p:nvSpPr>
          <p:cNvPr id="6" name="Marcador de pie de página 5">
            <a:extLst>
              <a:ext uri="{FF2B5EF4-FFF2-40B4-BE49-F238E27FC236}">
                <a16:creationId xmlns:a16="http://schemas.microsoft.com/office/drawing/2014/main" id="{C6571F93-654F-4054-8593-8ED22848330B}"/>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E321810E-E006-4B3F-AD12-62C30CD5E638}"/>
              </a:ext>
            </a:extLst>
          </p:cNvPr>
          <p:cNvSpPr>
            <a:spLocks noGrp="1"/>
          </p:cNvSpPr>
          <p:nvPr>
            <p:ph type="sldNum" sz="quarter" idx="12"/>
          </p:nvPr>
        </p:nvSpPr>
        <p:spPr/>
        <p:txBody>
          <a:bodyPr/>
          <a:lstStyle/>
          <a:p>
            <a:fld id="{91AA67D1-D7EB-41C1-A52B-EC507544C92D}" type="slidenum">
              <a:rPr lang="es-MX" smtClean="0"/>
              <a:t>‹Nº›</a:t>
            </a:fld>
            <a:endParaRPr lang="es-MX"/>
          </a:p>
        </p:txBody>
      </p:sp>
    </p:spTree>
    <p:extLst>
      <p:ext uri="{BB962C8B-B14F-4D97-AF65-F5344CB8AC3E}">
        <p14:creationId xmlns:p14="http://schemas.microsoft.com/office/powerpoint/2010/main" val="1274842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294DBB-2B8B-4932-BA6C-08A73625F1B7}"/>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623AC41E-36AB-4AFB-AADA-1EA3CA48F7B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id="{BBA2B9A7-4DE5-43D8-851B-7DFA002DE916}"/>
              </a:ext>
            </a:extLst>
          </p:cNvPr>
          <p:cNvSpPr>
            <a:spLocks noGrp="1"/>
          </p:cNvSpPr>
          <p:nvPr>
            <p:ph sz="half" idx="2"/>
          </p:nvPr>
        </p:nvSpPr>
        <p:spPr>
          <a:xfrm>
            <a:off x="839788" y="2505075"/>
            <a:ext cx="51577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C321FF29-B335-4483-B014-C2F0E17613A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id="{E4956002-62DB-42AB-B53B-5ADEBF7F7A2D}"/>
              </a:ext>
            </a:extLst>
          </p:cNvPr>
          <p:cNvSpPr>
            <a:spLocks noGrp="1"/>
          </p:cNvSpPr>
          <p:nvPr>
            <p:ph sz="quarter" idx="4"/>
          </p:nvPr>
        </p:nvSpPr>
        <p:spPr>
          <a:xfrm>
            <a:off x="6172200" y="2505075"/>
            <a:ext cx="5183188"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F625B30A-08FD-44AD-AC4A-9EA7C34ED2E9}"/>
              </a:ext>
            </a:extLst>
          </p:cNvPr>
          <p:cNvSpPr>
            <a:spLocks noGrp="1"/>
          </p:cNvSpPr>
          <p:nvPr>
            <p:ph type="dt" sz="half" idx="10"/>
          </p:nvPr>
        </p:nvSpPr>
        <p:spPr/>
        <p:txBody>
          <a:bodyPr/>
          <a:lstStyle/>
          <a:p>
            <a:fld id="{CE39A5E4-0D38-4A4B-81F4-6D08976F73A5}" type="datetimeFigureOut">
              <a:rPr lang="es-MX" smtClean="0"/>
              <a:t>01/05/2025</a:t>
            </a:fld>
            <a:endParaRPr lang="es-MX"/>
          </a:p>
        </p:txBody>
      </p:sp>
      <p:sp>
        <p:nvSpPr>
          <p:cNvPr id="8" name="Marcador de pie de página 7">
            <a:extLst>
              <a:ext uri="{FF2B5EF4-FFF2-40B4-BE49-F238E27FC236}">
                <a16:creationId xmlns:a16="http://schemas.microsoft.com/office/drawing/2014/main" id="{52781037-B360-4BDB-94BB-38C808EB6304}"/>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FBEE2EBE-35C9-402C-9187-93F8B157DE91}"/>
              </a:ext>
            </a:extLst>
          </p:cNvPr>
          <p:cNvSpPr>
            <a:spLocks noGrp="1"/>
          </p:cNvSpPr>
          <p:nvPr>
            <p:ph type="sldNum" sz="quarter" idx="12"/>
          </p:nvPr>
        </p:nvSpPr>
        <p:spPr/>
        <p:txBody>
          <a:bodyPr/>
          <a:lstStyle/>
          <a:p>
            <a:fld id="{91AA67D1-D7EB-41C1-A52B-EC507544C92D}" type="slidenum">
              <a:rPr lang="es-MX" smtClean="0"/>
              <a:t>‹Nº›</a:t>
            </a:fld>
            <a:endParaRPr lang="es-MX"/>
          </a:p>
        </p:txBody>
      </p:sp>
    </p:spTree>
    <p:extLst>
      <p:ext uri="{BB962C8B-B14F-4D97-AF65-F5344CB8AC3E}">
        <p14:creationId xmlns:p14="http://schemas.microsoft.com/office/powerpoint/2010/main" val="3491589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5661C7B-C348-408D-956C-D99E38597F84}"/>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1AF4220F-C9B0-4215-8130-C5E682D49BD7}"/>
              </a:ext>
            </a:extLst>
          </p:cNvPr>
          <p:cNvSpPr>
            <a:spLocks noGrp="1"/>
          </p:cNvSpPr>
          <p:nvPr>
            <p:ph type="dt" sz="half" idx="10"/>
          </p:nvPr>
        </p:nvSpPr>
        <p:spPr/>
        <p:txBody>
          <a:bodyPr/>
          <a:lstStyle/>
          <a:p>
            <a:fld id="{CE39A5E4-0D38-4A4B-81F4-6D08976F73A5}" type="datetimeFigureOut">
              <a:rPr lang="es-MX" smtClean="0"/>
              <a:t>01/05/2025</a:t>
            </a:fld>
            <a:endParaRPr lang="es-MX"/>
          </a:p>
        </p:txBody>
      </p:sp>
      <p:sp>
        <p:nvSpPr>
          <p:cNvPr id="4" name="Marcador de pie de página 3">
            <a:extLst>
              <a:ext uri="{FF2B5EF4-FFF2-40B4-BE49-F238E27FC236}">
                <a16:creationId xmlns:a16="http://schemas.microsoft.com/office/drawing/2014/main" id="{8A6AF379-5225-416D-970C-66E2630D2C86}"/>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19BFF564-74BC-4B90-AFFD-523B18D1C6AD}"/>
              </a:ext>
            </a:extLst>
          </p:cNvPr>
          <p:cNvSpPr>
            <a:spLocks noGrp="1"/>
          </p:cNvSpPr>
          <p:nvPr>
            <p:ph type="sldNum" sz="quarter" idx="12"/>
          </p:nvPr>
        </p:nvSpPr>
        <p:spPr/>
        <p:txBody>
          <a:bodyPr/>
          <a:lstStyle/>
          <a:p>
            <a:fld id="{91AA67D1-D7EB-41C1-A52B-EC507544C92D}" type="slidenum">
              <a:rPr lang="es-MX" smtClean="0"/>
              <a:t>‹Nº›</a:t>
            </a:fld>
            <a:endParaRPr lang="es-MX"/>
          </a:p>
        </p:txBody>
      </p:sp>
    </p:spTree>
    <p:extLst>
      <p:ext uri="{BB962C8B-B14F-4D97-AF65-F5344CB8AC3E}">
        <p14:creationId xmlns:p14="http://schemas.microsoft.com/office/powerpoint/2010/main" val="2473557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1D2A0FCC-B097-4B7F-8519-96CA70356379}"/>
              </a:ext>
            </a:extLst>
          </p:cNvPr>
          <p:cNvSpPr>
            <a:spLocks noGrp="1"/>
          </p:cNvSpPr>
          <p:nvPr>
            <p:ph type="dt" sz="half" idx="10"/>
          </p:nvPr>
        </p:nvSpPr>
        <p:spPr/>
        <p:txBody>
          <a:bodyPr/>
          <a:lstStyle/>
          <a:p>
            <a:fld id="{CE39A5E4-0D38-4A4B-81F4-6D08976F73A5}" type="datetimeFigureOut">
              <a:rPr lang="es-MX" smtClean="0"/>
              <a:t>01/05/2025</a:t>
            </a:fld>
            <a:endParaRPr lang="es-MX"/>
          </a:p>
        </p:txBody>
      </p:sp>
      <p:sp>
        <p:nvSpPr>
          <p:cNvPr id="3" name="Marcador de pie de página 2">
            <a:extLst>
              <a:ext uri="{FF2B5EF4-FFF2-40B4-BE49-F238E27FC236}">
                <a16:creationId xmlns:a16="http://schemas.microsoft.com/office/drawing/2014/main" id="{EB25A664-6D94-4777-9C13-8DF6F9094381}"/>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C2587C9D-FB27-45F8-B0AB-07AF140495E3}"/>
              </a:ext>
            </a:extLst>
          </p:cNvPr>
          <p:cNvSpPr>
            <a:spLocks noGrp="1"/>
          </p:cNvSpPr>
          <p:nvPr>
            <p:ph type="sldNum" sz="quarter" idx="12"/>
          </p:nvPr>
        </p:nvSpPr>
        <p:spPr/>
        <p:txBody>
          <a:bodyPr/>
          <a:lstStyle/>
          <a:p>
            <a:fld id="{91AA67D1-D7EB-41C1-A52B-EC507544C92D}" type="slidenum">
              <a:rPr lang="es-MX" smtClean="0"/>
              <a:t>‹Nº›</a:t>
            </a:fld>
            <a:endParaRPr lang="es-MX"/>
          </a:p>
        </p:txBody>
      </p:sp>
    </p:spTree>
    <p:extLst>
      <p:ext uri="{BB962C8B-B14F-4D97-AF65-F5344CB8AC3E}">
        <p14:creationId xmlns:p14="http://schemas.microsoft.com/office/powerpoint/2010/main" val="32806547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AB889A4-B28D-455C-8CBE-A0E5F4F5CA56}"/>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BB79137E-3716-4CF1-B637-72C052FF333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7E5193F4-D10C-452E-A189-9286E3E8D8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5169A64E-297A-4827-90D4-9E6E298EA23E}"/>
              </a:ext>
            </a:extLst>
          </p:cNvPr>
          <p:cNvSpPr>
            <a:spLocks noGrp="1"/>
          </p:cNvSpPr>
          <p:nvPr>
            <p:ph type="dt" sz="half" idx="10"/>
          </p:nvPr>
        </p:nvSpPr>
        <p:spPr/>
        <p:txBody>
          <a:bodyPr/>
          <a:lstStyle/>
          <a:p>
            <a:fld id="{CE39A5E4-0D38-4A4B-81F4-6D08976F73A5}" type="datetimeFigureOut">
              <a:rPr lang="es-MX" smtClean="0"/>
              <a:t>01/05/2025</a:t>
            </a:fld>
            <a:endParaRPr lang="es-MX"/>
          </a:p>
        </p:txBody>
      </p:sp>
      <p:sp>
        <p:nvSpPr>
          <p:cNvPr id="6" name="Marcador de pie de página 5">
            <a:extLst>
              <a:ext uri="{FF2B5EF4-FFF2-40B4-BE49-F238E27FC236}">
                <a16:creationId xmlns:a16="http://schemas.microsoft.com/office/drawing/2014/main" id="{1796AAE0-73AA-4173-B4B6-745FC6A0DD93}"/>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B8F491C4-5A9F-4846-B472-C0B807BC2E3D}"/>
              </a:ext>
            </a:extLst>
          </p:cNvPr>
          <p:cNvSpPr>
            <a:spLocks noGrp="1"/>
          </p:cNvSpPr>
          <p:nvPr>
            <p:ph type="sldNum" sz="quarter" idx="12"/>
          </p:nvPr>
        </p:nvSpPr>
        <p:spPr/>
        <p:txBody>
          <a:bodyPr/>
          <a:lstStyle/>
          <a:p>
            <a:fld id="{91AA67D1-D7EB-41C1-A52B-EC507544C92D}" type="slidenum">
              <a:rPr lang="es-MX" smtClean="0"/>
              <a:t>‹Nº›</a:t>
            </a:fld>
            <a:endParaRPr lang="es-MX"/>
          </a:p>
        </p:txBody>
      </p:sp>
    </p:spTree>
    <p:extLst>
      <p:ext uri="{BB962C8B-B14F-4D97-AF65-F5344CB8AC3E}">
        <p14:creationId xmlns:p14="http://schemas.microsoft.com/office/powerpoint/2010/main" val="1734851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DDFBB1F-DE1A-4ECF-B4A5-960DBF0435E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FAF774BB-FEB6-4277-B9DA-44FF8A884D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3AC28062-CF64-4319-90A3-5BB0AD8C37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6E33BF58-46F3-4AB4-83DB-13665BF1641A}"/>
              </a:ext>
            </a:extLst>
          </p:cNvPr>
          <p:cNvSpPr>
            <a:spLocks noGrp="1"/>
          </p:cNvSpPr>
          <p:nvPr>
            <p:ph type="dt" sz="half" idx="10"/>
          </p:nvPr>
        </p:nvSpPr>
        <p:spPr/>
        <p:txBody>
          <a:bodyPr/>
          <a:lstStyle/>
          <a:p>
            <a:fld id="{CE39A5E4-0D38-4A4B-81F4-6D08976F73A5}" type="datetimeFigureOut">
              <a:rPr lang="es-MX" smtClean="0"/>
              <a:t>01/05/2025</a:t>
            </a:fld>
            <a:endParaRPr lang="es-MX"/>
          </a:p>
        </p:txBody>
      </p:sp>
      <p:sp>
        <p:nvSpPr>
          <p:cNvPr id="6" name="Marcador de pie de página 5">
            <a:extLst>
              <a:ext uri="{FF2B5EF4-FFF2-40B4-BE49-F238E27FC236}">
                <a16:creationId xmlns:a16="http://schemas.microsoft.com/office/drawing/2014/main" id="{7E18ABF2-5276-43A1-B5A7-2CA38223177A}"/>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79A61284-311C-4CFA-8FD6-5D7CB2AC3AD5}"/>
              </a:ext>
            </a:extLst>
          </p:cNvPr>
          <p:cNvSpPr>
            <a:spLocks noGrp="1"/>
          </p:cNvSpPr>
          <p:nvPr>
            <p:ph type="sldNum" sz="quarter" idx="12"/>
          </p:nvPr>
        </p:nvSpPr>
        <p:spPr/>
        <p:txBody>
          <a:bodyPr/>
          <a:lstStyle/>
          <a:p>
            <a:fld id="{91AA67D1-D7EB-41C1-A52B-EC507544C92D}" type="slidenum">
              <a:rPr lang="es-MX" smtClean="0"/>
              <a:t>‹Nº›</a:t>
            </a:fld>
            <a:endParaRPr lang="es-MX"/>
          </a:p>
        </p:txBody>
      </p:sp>
    </p:spTree>
    <p:extLst>
      <p:ext uri="{BB962C8B-B14F-4D97-AF65-F5344CB8AC3E}">
        <p14:creationId xmlns:p14="http://schemas.microsoft.com/office/powerpoint/2010/main" val="15492166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DE8ECEB8-3FE3-416C-BD06-1AE38A7B5F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2E393B8F-4B19-4647-B95B-62B7A29CBB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56D2FED3-47ED-48C8-BFDC-22A4CB1DC45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39A5E4-0D38-4A4B-81F4-6D08976F73A5}" type="datetimeFigureOut">
              <a:rPr lang="es-MX" smtClean="0"/>
              <a:t>01/05/2025</a:t>
            </a:fld>
            <a:endParaRPr lang="es-MX"/>
          </a:p>
        </p:txBody>
      </p:sp>
      <p:sp>
        <p:nvSpPr>
          <p:cNvPr id="5" name="Marcador de pie de página 4">
            <a:extLst>
              <a:ext uri="{FF2B5EF4-FFF2-40B4-BE49-F238E27FC236}">
                <a16:creationId xmlns:a16="http://schemas.microsoft.com/office/drawing/2014/main" id="{04FBC074-B260-4646-84FC-8A31BEF362E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F078E8B8-B072-4F0A-9EF1-7223A090471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AA67D1-D7EB-41C1-A52B-EC507544C92D}" type="slidenum">
              <a:rPr lang="es-MX" smtClean="0"/>
              <a:t>‹Nº›</a:t>
            </a:fld>
            <a:endParaRPr lang="es-MX"/>
          </a:p>
        </p:txBody>
      </p:sp>
    </p:spTree>
    <p:extLst>
      <p:ext uri="{BB962C8B-B14F-4D97-AF65-F5344CB8AC3E}">
        <p14:creationId xmlns:p14="http://schemas.microsoft.com/office/powerpoint/2010/main" val="24113309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ieccloud.iec-sis.org.mx/index.php/s/WWKJBvrXU7l74N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E8300091-5C2B-4E06-B221-44C35FFD0B3B}"/>
              </a:ext>
            </a:extLst>
          </p:cNvPr>
          <p:cNvSpPr txBox="1"/>
          <p:nvPr/>
        </p:nvSpPr>
        <p:spPr>
          <a:xfrm>
            <a:off x="874751" y="4114799"/>
            <a:ext cx="5837274" cy="646331"/>
          </a:xfrm>
          <a:prstGeom prst="rect">
            <a:avLst/>
          </a:prstGeom>
          <a:noFill/>
        </p:spPr>
        <p:txBody>
          <a:bodyPr wrap="square" rtlCol="0">
            <a:spAutoFit/>
          </a:bodyPr>
          <a:lstStyle/>
          <a:p>
            <a:pPr algn="ctr"/>
            <a:r>
              <a:rPr lang="es-MX" sz="3600" dirty="0">
                <a:solidFill>
                  <a:schemeClr val="bg1"/>
                </a:solidFill>
                <a:latin typeface="Gotham Bold" panose="02000803030000020004" pitchFamily="2" charset="0"/>
              </a:rPr>
              <a:t>ACTIVIDADES </a:t>
            </a:r>
          </a:p>
        </p:txBody>
      </p:sp>
      <p:sp>
        <p:nvSpPr>
          <p:cNvPr id="5" name="CuadroTexto 4">
            <a:extLst>
              <a:ext uri="{FF2B5EF4-FFF2-40B4-BE49-F238E27FC236}">
                <a16:creationId xmlns:a16="http://schemas.microsoft.com/office/drawing/2014/main" id="{95F5B0B7-C590-42B9-BEEA-E08C1229EA57}"/>
              </a:ext>
            </a:extLst>
          </p:cNvPr>
          <p:cNvSpPr txBox="1"/>
          <p:nvPr/>
        </p:nvSpPr>
        <p:spPr>
          <a:xfrm>
            <a:off x="874751" y="4454861"/>
            <a:ext cx="5837274" cy="1938992"/>
          </a:xfrm>
          <a:prstGeom prst="rect">
            <a:avLst/>
          </a:prstGeom>
          <a:noFill/>
        </p:spPr>
        <p:txBody>
          <a:bodyPr wrap="square" rtlCol="0">
            <a:spAutoFit/>
          </a:bodyPr>
          <a:lstStyle/>
          <a:p>
            <a:pPr algn="ctr"/>
            <a:r>
              <a:rPr lang="es-MX" sz="6000">
                <a:solidFill>
                  <a:schemeClr val="bg1"/>
                </a:solidFill>
                <a:latin typeface="Gotham Bold" panose="02000803030000020004" pitchFamily="2" charset="0"/>
              </a:rPr>
              <a:t>CONSEJERO PRESIDENTE</a:t>
            </a:r>
            <a:endParaRPr lang="es-MX" sz="6000" dirty="0">
              <a:solidFill>
                <a:schemeClr val="bg1"/>
              </a:solidFill>
              <a:latin typeface="Gotham Bold" panose="02000803030000020004" pitchFamily="2" charset="0"/>
            </a:endParaRPr>
          </a:p>
        </p:txBody>
      </p:sp>
      <p:cxnSp>
        <p:nvCxnSpPr>
          <p:cNvPr id="9" name="Conector recto 8">
            <a:extLst>
              <a:ext uri="{FF2B5EF4-FFF2-40B4-BE49-F238E27FC236}">
                <a16:creationId xmlns:a16="http://schemas.microsoft.com/office/drawing/2014/main" id="{8F547564-0686-4708-8F3A-8F26CD633D46}"/>
              </a:ext>
            </a:extLst>
          </p:cNvPr>
          <p:cNvCxnSpPr>
            <a:cxnSpLocks/>
          </p:cNvCxnSpPr>
          <p:nvPr/>
        </p:nvCxnSpPr>
        <p:spPr>
          <a:xfrm>
            <a:off x="607219" y="4133850"/>
            <a:ext cx="2878931"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Conector recto 9">
            <a:extLst>
              <a:ext uri="{FF2B5EF4-FFF2-40B4-BE49-F238E27FC236}">
                <a16:creationId xmlns:a16="http://schemas.microsoft.com/office/drawing/2014/main" id="{E39E8B66-4BB0-4149-A07D-542E25672D7C}"/>
              </a:ext>
            </a:extLst>
          </p:cNvPr>
          <p:cNvCxnSpPr>
            <a:cxnSpLocks/>
          </p:cNvCxnSpPr>
          <p:nvPr/>
        </p:nvCxnSpPr>
        <p:spPr>
          <a:xfrm>
            <a:off x="607219" y="6087583"/>
            <a:ext cx="1186412"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Conector recto 10">
            <a:extLst>
              <a:ext uri="{FF2B5EF4-FFF2-40B4-BE49-F238E27FC236}">
                <a16:creationId xmlns:a16="http://schemas.microsoft.com/office/drawing/2014/main" id="{30501009-19E2-451C-95DD-A108FABF8A48}"/>
              </a:ext>
            </a:extLst>
          </p:cNvPr>
          <p:cNvCxnSpPr>
            <a:cxnSpLocks/>
          </p:cNvCxnSpPr>
          <p:nvPr/>
        </p:nvCxnSpPr>
        <p:spPr>
          <a:xfrm>
            <a:off x="635793" y="4114800"/>
            <a:ext cx="0" cy="1972783"/>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Conector recto 11">
            <a:extLst>
              <a:ext uri="{FF2B5EF4-FFF2-40B4-BE49-F238E27FC236}">
                <a16:creationId xmlns:a16="http://schemas.microsoft.com/office/drawing/2014/main" id="{DEEBC596-7DE8-45B8-8CB6-044A7506BB3B}"/>
              </a:ext>
            </a:extLst>
          </p:cNvPr>
          <p:cNvCxnSpPr>
            <a:cxnSpLocks/>
          </p:cNvCxnSpPr>
          <p:nvPr/>
        </p:nvCxnSpPr>
        <p:spPr>
          <a:xfrm flipH="1">
            <a:off x="4049712" y="4133850"/>
            <a:ext cx="2878931"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Conector recto 12">
            <a:extLst>
              <a:ext uri="{FF2B5EF4-FFF2-40B4-BE49-F238E27FC236}">
                <a16:creationId xmlns:a16="http://schemas.microsoft.com/office/drawing/2014/main" id="{F04F1FD1-075D-47C3-A651-A7C54645B7C5}"/>
              </a:ext>
            </a:extLst>
          </p:cNvPr>
          <p:cNvCxnSpPr>
            <a:cxnSpLocks/>
          </p:cNvCxnSpPr>
          <p:nvPr/>
        </p:nvCxnSpPr>
        <p:spPr>
          <a:xfrm flipH="1">
            <a:off x="5802923" y="6087583"/>
            <a:ext cx="1125721"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Conector recto 13">
            <a:extLst>
              <a:ext uri="{FF2B5EF4-FFF2-40B4-BE49-F238E27FC236}">
                <a16:creationId xmlns:a16="http://schemas.microsoft.com/office/drawing/2014/main" id="{FAACCD7C-CCCF-4D76-B8D5-AB7589238874}"/>
              </a:ext>
            </a:extLst>
          </p:cNvPr>
          <p:cNvCxnSpPr>
            <a:cxnSpLocks/>
          </p:cNvCxnSpPr>
          <p:nvPr/>
        </p:nvCxnSpPr>
        <p:spPr>
          <a:xfrm>
            <a:off x="6900861" y="4114799"/>
            <a:ext cx="0" cy="199787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pic>
        <p:nvPicPr>
          <p:cNvPr id="17" name="Imagen 16">
            <a:extLst>
              <a:ext uri="{FF2B5EF4-FFF2-40B4-BE49-F238E27FC236}">
                <a16:creationId xmlns:a16="http://schemas.microsoft.com/office/drawing/2014/main" id="{C202DBCA-A62C-4A21-AAB1-2C189512A5C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19047" y="552793"/>
            <a:ext cx="3457989" cy="1188084"/>
          </a:xfrm>
          <a:prstGeom prst="rect">
            <a:avLst/>
          </a:prstGeom>
        </p:spPr>
      </p:pic>
    </p:spTree>
    <p:extLst>
      <p:ext uri="{BB962C8B-B14F-4D97-AF65-F5344CB8AC3E}">
        <p14:creationId xmlns:p14="http://schemas.microsoft.com/office/powerpoint/2010/main" val="37158516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8"/>
          <a:ext cx="11688789" cy="5237940"/>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10052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97441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Firma de plan de Trabajo Conjunto para la Promoción de la Participación Ciudadana en la Elección del Poder Judicial de la entidad.</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12/02/2025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Consejero Presidente</a:t>
                      </a:r>
                    </a:p>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Consejerías Electorales</a:t>
                      </a:r>
                    </a:p>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Secretario Ejecutivo</a:t>
                      </a:r>
                    </a:p>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Vocal Ejecutivo INE Local</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INE</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lvl="0" algn="l"/>
                      <a:r>
                        <a:rPr lang="es-ES"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rPr>
                        <a:t>El instituto Electoral de Coahuila y la Junta Local del INE Coahuila firmaron el Plan de Trabajo </a:t>
                      </a:r>
                      <a:br>
                        <a:rPr lang="es-ES"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rPr>
                      </a:br>
                      <a:r>
                        <a:rPr lang="es-ES"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rPr>
                        <a:t>Conjunto para la Promoción de la Participación Ciudadana en la elección del Poder Judicial de la entidad.</a:t>
                      </a:r>
                      <a:endParaRPr lang="es-MX"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082193688"/>
                  </a:ext>
                </a:extLst>
              </a:tr>
              <a:tr h="766934">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3er Conversatorio Reforma Electoral el Desafío de los Institutos Electorales Locales.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13/02/2025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Consejero Presidente</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lvl="0" algn="l"/>
                      <a:r>
                        <a:rPr lang="es-ES"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rPr>
                        <a:t>Participó como dialogante en el 3er conversatorio Reforma Electoral el Desafío de los Institutos Electorales Locales.</a:t>
                      </a:r>
                      <a:endParaRPr lang="es-MX"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47576694"/>
                  </a:ext>
                </a:extLst>
              </a:tr>
              <a:tr h="763398">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Extraordinaria Urgente de la Comisión Especial de Elecciones Judiciales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13/02/2025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Híbrida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Consejero Presidente</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Consejerías Electorales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a la Sesión Extraordinaria Urgente de la Comisión Especial de Elecciones Judiciales.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1675731398"/>
                  </a:ext>
                </a:extLst>
              </a:tr>
              <a:tr h="629174">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Extraordinaria del Consejo General del Instituto Electoral de Coahuila.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13/02/2025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Híbrida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Consejero Presidente</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Consejerías Electorales </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Secretario Ejecutivo</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y se presidió la Sesión Extraordinaria del Consejo General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795314439"/>
                  </a:ext>
                </a:extLst>
              </a:tr>
              <a:tr h="97441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Capacitación de Comités Judiciales Electorales Distritales.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14/02/2025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Consejerías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Personal del IEC</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a:t>
                      </a:r>
                    </a:p>
                  </a:txBody>
                  <a:tcPr marL="1503" marR="1503" marT="1503" marB="0" anchor="ctr">
                    <a:solidFill>
                      <a:srgbClr val="E6E6E6"/>
                    </a:solidFill>
                  </a:tcPr>
                </a:tc>
                <a:tc>
                  <a:txBody>
                    <a:bodyPr/>
                    <a:lstStyle/>
                    <a:p>
                      <a:pPr lvl="0" algn="l"/>
                      <a:r>
                        <a:rPr lang="es-ES"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rPr>
                        <a:t>Integrantes de los Comités Judiciales Electorales Distritales recibieron capacitación para el correcto desarrollo de sus funciones, previo a su instalación.</a:t>
                      </a:r>
                      <a:endParaRPr lang="es-MX"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159160188"/>
                  </a:ext>
                </a:extLst>
              </a:tr>
            </a:tbl>
          </a:graphicData>
        </a:graphic>
      </p:graphicFrame>
      <p:grpSp>
        <p:nvGrpSpPr>
          <p:cNvPr id="5" name="Grupo 4">
            <a:extLst>
              <a:ext uri="{FF2B5EF4-FFF2-40B4-BE49-F238E27FC236}">
                <a16:creationId xmlns:a16="http://schemas.microsoft.com/office/drawing/2014/main" id="{DC0D21C4-5E67-DE52-142A-D0084686009A}"/>
              </a:ext>
            </a:extLst>
          </p:cNvPr>
          <p:cNvGrpSpPr/>
          <p:nvPr/>
        </p:nvGrpSpPr>
        <p:grpSpPr>
          <a:xfrm>
            <a:off x="6797760" y="282799"/>
            <a:ext cx="5153658" cy="738669"/>
            <a:chOff x="11192838" y="864444"/>
            <a:chExt cx="8419687" cy="516012"/>
          </a:xfrm>
        </p:grpSpPr>
        <p:sp>
          <p:nvSpPr>
            <p:cNvPr id="6" name="Rectángulo 5">
              <a:extLst>
                <a:ext uri="{FF2B5EF4-FFF2-40B4-BE49-F238E27FC236}">
                  <a16:creationId xmlns:a16="http://schemas.microsoft.com/office/drawing/2014/main" id="{B7CD4F66-6C01-A6F2-868C-000003A2C472}"/>
                </a:ext>
              </a:extLst>
            </p:cNvPr>
            <p:cNvSpPr/>
            <p:nvPr/>
          </p:nvSpPr>
          <p:spPr>
            <a:xfrm>
              <a:off x="11192838" y="864444"/>
              <a:ext cx="3714088" cy="516008"/>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 de abril de 2025</a:t>
              </a:r>
            </a:p>
            <a:p>
              <a:r>
                <a:rPr lang="es-MX" sz="1050" dirty="0">
                  <a:solidFill>
                    <a:schemeClr val="bg1">
                      <a:lumMod val="50000"/>
                    </a:schemeClr>
                  </a:solidFill>
                </a:rPr>
                <a:t>Periodo que se Informa: </a:t>
              </a:r>
            </a:p>
            <a:p>
              <a:r>
                <a:rPr lang="es-MX" sz="1050" b="1" dirty="0">
                  <a:solidFill>
                    <a:srgbClr val="6F0579"/>
                  </a:solidFill>
                </a:rPr>
                <a:t>01 al 30 de abril de 2025</a:t>
              </a:r>
            </a:p>
          </p:txBody>
        </p:sp>
        <p:sp>
          <p:nvSpPr>
            <p:cNvPr id="7" name="Rectángulo 6">
              <a:extLst>
                <a:ext uri="{FF2B5EF4-FFF2-40B4-BE49-F238E27FC236}">
                  <a16:creationId xmlns:a16="http://schemas.microsoft.com/office/drawing/2014/main" id="{B6EB0A01-5F52-0417-4411-FB4A902B1A3B}"/>
                </a:ext>
              </a:extLst>
            </p:cNvPr>
            <p:cNvSpPr/>
            <p:nvPr/>
          </p:nvSpPr>
          <p:spPr>
            <a:xfrm>
              <a:off x="15660721" y="864444"/>
              <a:ext cx="3951804" cy="516012"/>
            </a:xfrm>
            <a:prstGeom prst="rect">
              <a:avLst/>
            </a:prstGeom>
          </p:spPr>
          <p:txBody>
            <a:bodyPr wrap="square">
              <a:spAutoFit/>
            </a:bodyPr>
            <a:lstStyle/>
            <a:p>
              <a:r>
                <a:rPr lang="es-MX" sz="1050" dirty="0">
                  <a:solidFill>
                    <a:schemeClr val="tx1">
                      <a:lumMod val="50000"/>
                      <a:lumOff val="50000"/>
                    </a:schemeClr>
                  </a:solidFill>
                </a:rPr>
                <a:t>Responsable de generar la información a través de su Secretario Particular:</a:t>
              </a:r>
            </a:p>
            <a:p>
              <a:r>
                <a:rPr lang="es-ES" sz="1050" b="1" dirty="0">
                  <a:solidFill>
                    <a:srgbClr val="002060"/>
                  </a:solidFill>
                </a:rPr>
                <a:t>Lic. Gerardo Mata Quintero.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spTree>
    <p:extLst>
      <p:ext uri="{BB962C8B-B14F-4D97-AF65-F5344CB8AC3E}">
        <p14:creationId xmlns:p14="http://schemas.microsoft.com/office/powerpoint/2010/main" val="9811544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8"/>
          <a:ext cx="11688789" cy="5379265"/>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10052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1723104">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Instalación del Comité Judicial Electoral de Saltillo.</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15/02/2025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Comité Judicial Electoral Distrital 08</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Consejerías Electorales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a:t>
                      </a: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El Presidente del IEC, Óscar Daniel Rodríguez Fuentes y la Consejera Electoral Beatriz Eugenia Rodríguez Villanueva, asistieron a la Sesión de Instalación del Comité Judicial Electoral Distrital 08, con cabecera en el municipio de Saltillo. </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4212833988"/>
                  </a:ext>
                </a:extLst>
              </a:tr>
              <a:tr h="147646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Instalación del Comité Judicial Electoral de Parras.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15/02/2025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Comité Judicial Electoral Distrital 03</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Consejerías Electorales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a:t>
                      </a: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El Presidente del IEC, Óscar Daniel Rodríguez Fuentes asistió a la Sesión de Instalación del Comité Judicial Electoral Distrital 03, con cabecera en el municipio de Parras.</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361936998"/>
                  </a:ext>
                </a:extLst>
              </a:tr>
              <a:tr h="1174459">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Mesa de Consejerías.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18/02/2025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Consejero Presidente</a:t>
                      </a:r>
                    </a:p>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Consejerías Electorales</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Reunión de trabajo de las Consejerías Electorales del IEC y Secretario Ejecutivo, donde se abordaron temas referentes a la Elección Judicial 2024-2025.</a:t>
                      </a:r>
                      <a:endParaRPr lang="es-MX"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1200345164"/>
                  </a:ext>
                </a:extLst>
              </a:tr>
            </a:tbl>
          </a:graphicData>
        </a:graphic>
      </p:graphicFrame>
      <p:grpSp>
        <p:nvGrpSpPr>
          <p:cNvPr id="5" name="Grupo 4">
            <a:extLst>
              <a:ext uri="{FF2B5EF4-FFF2-40B4-BE49-F238E27FC236}">
                <a16:creationId xmlns:a16="http://schemas.microsoft.com/office/drawing/2014/main" id="{2BE543A9-023C-FE04-B1B1-CF5A96AE198B}"/>
              </a:ext>
            </a:extLst>
          </p:cNvPr>
          <p:cNvGrpSpPr/>
          <p:nvPr/>
        </p:nvGrpSpPr>
        <p:grpSpPr>
          <a:xfrm>
            <a:off x="6797760" y="282799"/>
            <a:ext cx="5153658" cy="738669"/>
            <a:chOff x="11192838" y="864444"/>
            <a:chExt cx="8419687" cy="516012"/>
          </a:xfrm>
        </p:grpSpPr>
        <p:sp>
          <p:nvSpPr>
            <p:cNvPr id="6" name="Rectángulo 5">
              <a:extLst>
                <a:ext uri="{FF2B5EF4-FFF2-40B4-BE49-F238E27FC236}">
                  <a16:creationId xmlns:a16="http://schemas.microsoft.com/office/drawing/2014/main" id="{A65B9205-505C-5E72-7E3A-3B6B8FD6AE6D}"/>
                </a:ext>
              </a:extLst>
            </p:cNvPr>
            <p:cNvSpPr/>
            <p:nvPr/>
          </p:nvSpPr>
          <p:spPr>
            <a:xfrm>
              <a:off x="11192838" y="864444"/>
              <a:ext cx="3714088" cy="516008"/>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 de abril de 2025</a:t>
              </a:r>
            </a:p>
            <a:p>
              <a:r>
                <a:rPr lang="es-MX" sz="1050" dirty="0">
                  <a:solidFill>
                    <a:schemeClr val="bg1">
                      <a:lumMod val="50000"/>
                    </a:schemeClr>
                  </a:solidFill>
                </a:rPr>
                <a:t>Periodo que se Informa: </a:t>
              </a:r>
            </a:p>
            <a:p>
              <a:r>
                <a:rPr lang="es-MX" sz="1050" b="1" dirty="0">
                  <a:solidFill>
                    <a:srgbClr val="6F0579"/>
                  </a:solidFill>
                </a:rPr>
                <a:t>01 al 30 de abril de 2025</a:t>
              </a:r>
            </a:p>
          </p:txBody>
        </p:sp>
        <p:sp>
          <p:nvSpPr>
            <p:cNvPr id="7" name="Rectángulo 6">
              <a:extLst>
                <a:ext uri="{FF2B5EF4-FFF2-40B4-BE49-F238E27FC236}">
                  <a16:creationId xmlns:a16="http://schemas.microsoft.com/office/drawing/2014/main" id="{53D6ADCD-4984-D61B-6F74-645C5E091985}"/>
                </a:ext>
              </a:extLst>
            </p:cNvPr>
            <p:cNvSpPr/>
            <p:nvPr/>
          </p:nvSpPr>
          <p:spPr>
            <a:xfrm>
              <a:off x="15660721" y="864444"/>
              <a:ext cx="3951804" cy="516012"/>
            </a:xfrm>
            <a:prstGeom prst="rect">
              <a:avLst/>
            </a:prstGeom>
          </p:spPr>
          <p:txBody>
            <a:bodyPr wrap="square">
              <a:spAutoFit/>
            </a:bodyPr>
            <a:lstStyle/>
            <a:p>
              <a:r>
                <a:rPr lang="es-MX" sz="1050" dirty="0">
                  <a:solidFill>
                    <a:schemeClr val="tx1">
                      <a:lumMod val="50000"/>
                      <a:lumOff val="50000"/>
                    </a:schemeClr>
                  </a:solidFill>
                </a:rPr>
                <a:t>Responsable de generar la información a través de su Secretario Particular:</a:t>
              </a:r>
            </a:p>
            <a:p>
              <a:r>
                <a:rPr lang="es-ES" sz="1050" b="1" dirty="0">
                  <a:solidFill>
                    <a:srgbClr val="002060"/>
                  </a:solidFill>
                </a:rPr>
                <a:t>Lic. Gerardo Mata Quintero.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spTree>
    <p:extLst>
      <p:ext uri="{BB962C8B-B14F-4D97-AF65-F5344CB8AC3E}">
        <p14:creationId xmlns:p14="http://schemas.microsoft.com/office/powerpoint/2010/main" val="14984942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8"/>
          <a:ext cx="11688789" cy="5334100"/>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10052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84226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Solemne con motivo del Día del Ejército Mexicano.</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19/02/2025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Congreso del Estado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Consejero Presidente</a:t>
                      </a:r>
                    </a:p>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Consejerías Electorales</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Congreso del Estado de Coahuila</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rPr>
                        <a:t>Se asistió a la Sesión Solemne con motivo del Día del Ejército, LXIII Legislatura del Congreso del Estado de Coahuila de Zaragoza.</a:t>
                      </a:r>
                      <a:endParaRPr lang="es-MX"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1399858301"/>
                  </a:ext>
                </a:extLst>
              </a:tr>
              <a:tr h="1342238">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Capacitación en Materia de Redes Socio Digitales y Juventudes.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19/02/2025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Consejero Presidente</a:t>
                      </a:r>
                    </a:p>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Consejerías Electorales</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Organización de Fuerza Ciudadana A.C.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rPr>
                        <a:t>Se dio la bienvenida a la capacitación en material de redes socio-digitales y juventudes impartida por Gloria Alcocer Olmos, Directora Ejecutiva de la Organización de Fuerza Ciudadana, A. C.</a:t>
                      </a:r>
                      <a:endParaRPr lang="es-MX"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1917021712"/>
                  </a:ext>
                </a:extLst>
              </a:tr>
              <a:tr h="149991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Informe anual de Labores de la Sala Regional Monterrey.</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20/02/2025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Salón de Plenos SRM</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Consejero Presidente</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Consejerías Electorales</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Integrantes del Consejo General del IEC asistieron al informe de actividades presentado por la Magistrada Claudia Valle </a:t>
                      </a:r>
                      <a:r>
                        <a:rPr lang="es-ES" sz="1200" u="none" strike="noStrike" dirty="0" err="1">
                          <a:effectLst/>
                          <a:latin typeface="Segoe UI" panose="020B0502040204020203" pitchFamily="34" charset="0"/>
                          <a:cs typeface="Segoe UI" panose="020B0502040204020203" pitchFamily="34" charset="0"/>
                        </a:rPr>
                        <a:t>Aguilasocho</a:t>
                      </a:r>
                      <a:r>
                        <a:rPr lang="es-ES" sz="1200" u="none" strike="noStrike" dirty="0">
                          <a:effectLst/>
                          <a:latin typeface="Segoe UI" panose="020B0502040204020203" pitchFamily="34" charset="0"/>
                          <a:cs typeface="Segoe UI" panose="020B0502040204020203" pitchFamily="34" charset="0"/>
                        </a:rPr>
                        <a:t>, Presidenta de la Sala Regional Monterrey del Tribunal Electoral del Poder Judicial de la Federación.</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944983203"/>
                  </a:ext>
                </a:extLst>
              </a:tr>
              <a:tr h="64445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Comisión de Prerrogativas y Partidos Políticos.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24/02/2025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Sala de juntas del 4to piso</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Consejero Presidente</a:t>
                      </a:r>
                    </a:p>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Consejerías Electorales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Se asistió a la Reunión de trabajo con integrantes de la </a:t>
                      </a:r>
                      <a:r>
                        <a:rPr lang="es-MX" sz="1200" kern="1200" dirty="0">
                          <a:solidFill>
                            <a:schemeClr val="dk1"/>
                          </a:solidFill>
                          <a:effectLst/>
                          <a:latin typeface="Segoe UI" panose="020B0502040204020203" pitchFamily="34" charset="0"/>
                          <a:ea typeface="+mn-ea"/>
                          <a:cs typeface="Segoe UI" panose="020B0502040204020203" pitchFamily="34" charset="0"/>
                        </a:rPr>
                        <a:t>Comisión de Prerrogativas y Partidos Políticos.</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503020923"/>
                  </a:ext>
                </a:extLst>
              </a:tr>
            </a:tbl>
          </a:graphicData>
        </a:graphic>
      </p:graphicFrame>
      <p:grpSp>
        <p:nvGrpSpPr>
          <p:cNvPr id="5" name="Grupo 4">
            <a:extLst>
              <a:ext uri="{FF2B5EF4-FFF2-40B4-BE49-F238E27FC236}">
                <a16:creationId xmlns:a16="http://schemas.microsoft.com/office/drawing/2014/main" id="{427594C7-CB68-8BD6-85B8-FBB9C54AF65B}"/>
              </a:ext>
            </a:extLst>
          </p:cNvPr>
          <p:cNvGrpSpPr/>
          <p:nvPr/>
        </p:nvGrpSpPr>
        <p:grpSpPr>
          <a:xfrm>
            <a:off x="6797760" y="282799"/>
            <a:ext cx="5153658" cy="738669"/>
            <a:chOff x="11192838" y="864444"/>
            <a:chExt cx="8419687" cy="516012"/>
          </a:xfrm>
        </p:grpSpPr>
        <p:sp>
          <p:nvSpPr>
            <p:cNvPr id="6" name="Rectángulo 5">
              <a:extLst>
                <a:ext uri="{FF2B5EF4-FFF2-40B4-BE49-F238E27FC236}">
                  <a16:creationId xmlns:a16="http://schemas.microsoft.com/office/drawing/2014/main" id="{F9DC81EB-6324-9A07-B72A-9272F23A4BC0}"/>
                </a:ext>
              </a:extLst>
            </p:cNvPr>
            <p:cNvSpPr/>
            <p:nvPr/>
          </p:nvSpPr>
          <p:spPr>
            <a:xfrm>
              <a:off x="11192838" y="864444"/>
              <a:ext cx="3714088" cy="516008"/>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 de abril de 2025</a:t>
              </a:r>
            </a:p>
            <a:p>
              <a:r>
                <a:rPr lang="es-MX" sz="1050" dirty="0">
                  <a:solidFill>
                    <a:schemeClr val="bg1">
                      <a:lumMod val="50000"/>
                    </a:schemeClr>
                  </a:solidFill>
                </a:rPr>
                <a:t>Periodo que se Informa: </a:t>
              </a:r>
            </a:p>
            <a:p>
              <a:r>
                <a:rPr lang="es-MX" sz="1050" b="1" dirty="0">
                  <a:solidFill>
                    <a:srgbClr val="6F0579"/>
                  </a:solidFill>
                </a:rPr>
                <a:t>01 al 30 de abril de 2025</a:t>
              </a:r>
            </a:p>
          </p:txBody>
        </p:sp>
        <p:sp>
          <p:nvSpPr>
            <p:cNvPr id="7" name="Rectángulo 6">
              <a:extLst>
                <a:ext uri="{FF2B5EF4-FFF2-40B4-BE49-F238E27FC236}">
                  <a16:creationId xmlns:a16="http://schemas.microsoft.com/office/drawing/2014/main" id="{556AE065-20BF-9864-3715-E310D7D4F4E8}"/>
                </a:ext>
              </a:extLst>
            </p:cNvPr>
            <p:cNvSpPr/>
            <p:nvPr/>
          </p:nvSpPr>
          <p:spPr>
            <a:xfrm>
              <a:off x="15660721" y="864444"/>
              <a:ext cx="3951804" cy="516012"/>
            </a:xfrm>
            <a:prstGeom prst="rect">
              <a:avLst/>
            </a:prstGeom>
          </p:spPr>
          <p:txBody>
            <a:bodyPr wrap="square">
              <a:spAutoFit/>
            </a:bodyPr>
            <a:lstStyle/>
            <a:p>
              <a:r>
                <a:rPr lang="es-MX" sz="1050" dirty="0">
                  <a:solidFill>
                    <a:schemeClr val="tx1">
                      <a:lumMod val="50000"/>
                      <a:lumOff val="50000"/>
                    </a:schemeClr>
                  </a:solidFill>
                </a:rPr>
                <a:t>Responsable de generar la información a través de su Secretario Particular:</a:t>
              </a:r>
            </a:p>
            <a:p>
              <a:r>
                <a:rPr lang="es-ES" sz="1050" b="1" dirty="0">
                  <a:solidFill>
                    <a:srgbClr val="002060"/>
                  </a:solidFill>
                </a:rPr>
                <a:t>Lic. Gerardo Mata Quintero.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spTree>
    <p:extLst>
      <p:ext uri="{BB962C8B-B14F-4D97-AF65-F5344CB8AC3E}">
        <p14:creationId xmlns:p14="http://schemas.microsoft.com/office/powerpoint/2010/main" val="33330167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9"/>
          <a:ext cx="11688789" cy="4089103"/>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1008152">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58698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del Comité de Administración.</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24/02/2025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Sala de juntas del 4to piso</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Consejero Presidente</a:t>
                      </a:r>
                    </a:p>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Consejerías Electorales</a:t>
                      </a:r>
                    </a:p>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Secretario Ejecutivo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a la reunión de trabajo del Comité de Administración.</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1250615114"/>
                  </a:ext>
                </a:extLst>
              </a:tr>
              <a:tr h="58698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Mesa de Consejerías.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25/02/2025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Sala de juntas del 4to piso</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Consejero Presidente</a:t>
                      </a:r>
                    </a:p>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Consejerías Electorales</a:t>
                      </a:r>
                    </a:p>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Secretario Ejecutivo</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Reunión de trabajo con Consejerías Electorales del IEC y Secretario Ejecutivo, donde se abordaron temas referentes a la Elección Judicial Local.</a:t>
                      </a:r>
                      <a:endParaRPr lang="es-MX"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4060954961"/>
                  </a:ext>
                </a:extLst>
              </a:tr>
              <a:tr h="58698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de la Comisión de Quejas y Denuncias.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25/02/2025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Sala de juntas del 4to piso</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Consejero Presidente</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Consejerías Electorales</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Secretario Ejecutivo</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 asistió a la Sesión </a:t>
                      </a: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Ordinaria de la Comisión de Quejas y Denuncias.</a:t>
                      </a:r>
                      <a:endPar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338814055"/>
                  </a:ext>
                </a:extLst>
              </a:tr>
              <a:tr h="58698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de la Comisión Temporal de Archivos y Gestión Documental.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25/02/2025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Consejero Presidente</a:t>
                      </a:r>
                    </a:p>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Consejerías Electorales</a:t>
                      </a:r>
                    </a:p>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Secretario Ejecutivo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a la Sesión Ordinaria de la Comisión Temporal de Archivos y Gestión Documental.</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24158540"/>
                  </a:ext>
                </a:extLst>
              </a:tr>
              <a:tr h="58698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del Comité de Administración.</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25/02/2025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Consejero Presidente</a:t>
                      </a:r>
                    </a:p>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Consejerías Electorales</a:t>
                      </a:r>
                    </a:p>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Secretario Ejecutivo</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a la Sesión Ordinaria del Comité de Administración.</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498247693"/>
                  </a:ext>
                </a:extLst>
              </a:tr>
            </a:tbl>
          </a:graphicData>
        </a:graphic>
      </p:graphicFrame>
      <p:grpSp>
        <p:nvGrpSpPr>
          <p:cNvPr id="5" name="Grupo 4">
            <a:extLst>
              <a:ext uri="{FF2B5EF4-FFF2-40B4-BE49-F238E27FC236}">
                <a16:creationId xmlns:a16="http://schemas.microsoft.com/office/drawing/2014/main" id="{C14E3041-9369-4904-7349-42A893E11ABC}"/>
              </a:ext>
            </a:extLst>
          </p:cNvPr>
          <p:cNvGrpSpPr/>
          <p:nvPr/>
        </p:nvGrpSpPr>
        <p:grpSpPr>
          <a:xfrm>
            <a:off x="6797760" y="282799"/>
            <a:ext cx="5153658" cy="738669"/>
            <a:chOff x="11192838" y="864444"/>
            <a:chExt cx="8419687" cy="516012"/>
          </a:xfrm>
        </p:grpSpPr>
        <p:sp>
          <p:nvSpPr>
            <p:cNvPr id="6" name="Rectángulo 5">
              <a:extLst>
                <a:ext uri="{FF2B5EF4-FFF2-40B4-BE49-F238E27FC236}">
                  <a16:creationId xmlns:a16="http://schemas.microsoft.com/office/drawing/2014/main" id="{7FC3D728-69F7-5518-622D-9AF79FE9454D}"/>
                </a:ext>
              </a:extLst>
            </p:cNvPr>
            <p:cNvSpPr/>
            <p:nvPr/>
          </p:nvSpPr>
          <p:spPr>
            <a:xfrm>
              <a:off x="11192838" y="864444"/>
              <a:ext cx="3714088" cy="516008"/>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 de abril de 2025</a:t>
              </a:r>
            </a:p>
            <a:p>
              <a:r>
                <a:rPr lang="es-MX" sz="1050" dirty="0">
                  <a:solidFill>
                    <a:schemeClr val="bg1">
                      <a:lumMod val="50000"/>
                    </a:schemeClr>
                  </a:solidFill>
                </a:rPr>
                <a:t>Periodo que se Informa: </a:t>
              </a:r>
            </a:p>
            <a:p>
              <a:r>
                <a:rPr lang="es-MX" sz="1050" b="1" dirty="0">
                  <a:solidFill>
                    <a:srgbClr val="6F0579"/>
                  </a:solidFill>
                </a:rPr>
                <a:t>01 al 30 de abril de 2025</a:t>
              </a:r>
            </a:p>
          </p:txBody>
        </p:sp>
        <p:sp>
          <p:nvSpPr>
            <p:cNvPr id="7" name="Rectángulo 6">
              <a:extLst>
                <a:ext uri="{FF2B5EF4-FFF2-40B4-BE49-F238E27FC236}">
                  <a16:creationId xmlns:a16="http://schemas.microsoft.com/office/drawing/2014/main" id="{2803AA8E-E8D7-9CAA-1062-1D40B8E142D9}"/>
                </a:ext>
              </a:extLst>
            </p:cNvPr>
            <p:cNvSpPr/>
            <p:nvPr/>
          </p:nvSpPr>
          <p:spPr>
            <a:xfrm>
              <a:off x="15660721" y="864444"/>
              <a:ext cx="3951804" cy="516012"/>
            </a:xfrm>
            <a:prstGeom prst="rect">
              <a:avLst/>
            </a:prstGeom>
          </p:spPr>
          <p:txBody>
            <a:bodyPr wrap="square">
              <a:spAutoFit/>
            </a:bodyPr>
            <a:lstStyle/>
            <a:p>
              <a:r>
                <a:rPr lang="es-MX" sz="1050" dirty="0">
                  <a:solidFill>
                    <a:schemeClr val="tx1">
                      <a:lumMod val="50000"/>
                      <a:lumOff val="50000"/>
                    </a:schemeClr>
                  </a:solidFill>
                </a:rPr>
                <a:t>Responsable de generar la información a través de su Secretario Particular:</a:t>
              </a:r>
            </a:p>
            <a:p>
              <a:r>
                <a:rPr lang="es-ES" sz="1050" b="1" dirty="0">
                  <a:solidFill>
                    <a:srgbClr val="002060"/>
                  </a:solidFill>
                </a:rPr>
                <a:t>Lic. Gerardo Mata Quintero.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spTree>
    <p:extLst>
      <p:ext uri="{BB962C8B-B14F-4D97-AF65-F5344CB8AC3E}">
        <p14:creationId xmlns:p14="http://schemas.microsoft.com/office/powerpoint/2010/main" val="33292320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9"/>
          <a:ext cx="11688789" cy="4140786"/>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69329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Extraordinaria de la Comisión de Prerrogativas y Partidos Políticos.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25/02/2025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Consejero Presidente</a:t>
                      </a:r>
                    </a:p>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Consejerías Electorales</a:t>
                      </a:r>
                    </a:p>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Secretario Ejecutivo</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Partidos Políticos</a:t>
                      </a: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a la Sesión Extraordinaria de la Comisión de Prerrogativas. </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775674">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de la Comisión Editorial y de Difusión de la Cultura Democrática.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25/02/2025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Consejero Presidente</a:t>
                      </a:r>
                    </a:p>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Consejerías Electorales</a:t>
                      </a:r>
                    </a:p>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Secretario Ejecutivo</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Partidos Políticos</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a la Sesión Ordinaria de la Comisión Editorial y de Difusión de la Cultura Democrática.</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4060954961"/>
                  </a:ext>
                </a:extLst>
              </a:tr>
              <a:tr h="81768">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de la Comisión de Paridad de Género e Inclusión.</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25/02/2025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u="none" strike="noStrike" dirty="0">
                          <a:effectLst/>
                          <a:latin typeface="Segoe UI" panose="020B0502040204020203" pitchFamily="34" charset="0"/>
                          <a:cs typeface="Segoe UI" panose="020B0502040204020203" pitchFamily="34" charset="0"/>
                        </a:rPr>
                        <a:t>Consejero Presidente</a:t>
                      </a:r>
                    </a:p>
                    <a:p>
                      <a:pPr algn="ctr" fontAlgn="ctr"/>
                      <a:r>
                        <a:rPr lang="es-ES" sz="1200" u="none" strike="noStrike" dirty="0">
                          <a:effectLst/>
                          <a:latin typeface="Segoe UI" panose="020B0502040204020203" pitchFamily="34" charset="0"/>
                          <a:cs typeface="Segoe UI" panose="020B0502040204020203" pitchFamily="34" charset="0"/>
                        </a:rPr>
                        <a:t>Consejerías Electorales</a:t>
                      </a:r>
                    </a:p>
                    <a:p>
                      <a:pPr algn="ctr" fontAlgn="ctr"/>
                      <a:r>
                        <a:rPr lang="es-ES" sz="1200" u="none" strike="noStrike" dirty="0">
                          <a:effectLst/>
                          <a:latin typeface="Segoe UI" panose="020B0502040204020203" pitchFamily="34" charset="0"/>
                          <a:cs typeface="Segoe UI" panose="020B0502040204020203" pitchFamily="34" charset="0"/>
                        </a:rPr>
                        <a:t>Secretario Ejecutivo</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Partidos Políticos</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lvl="0"/>
                      <a:r>
                        <a:rPr lang="es-ES" sz="1200" u="none" strike="noStrike" dirty="0">
                          <a:effectLst/>
                          <a:latin typeface="Segoe UI" panose="020B0502040204020203" pitchFamily="34" charset="0"/>
                          <a:cs typeface="Segoe UI" panose="020B0502040204020203" pitchFamily="34" charset="0"/>
                        </a:rPr>
                        <a:t>Se asistió a la Sesión Ordinaria de la Comisión de Paridad de Género e Inclusión.</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613604730"/>
                  </a:ext>
                </a:extLst>
              </a:tr>
              <a:tr h="81768">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de la Comisión de Vinculación con el INE y OPLES.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25/02/2025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Consejero Presidente</a:t>
                      </a:r>
                    </a:p>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Consejerías Electorales</a:t>
                      </a:r>
                    </a:p>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Secretario Ejecutivo</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Partidos Políticos</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y se presidió la Sesión Ordinaria de la Comisión de Vinculación con el INE y OPLES.</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338814055"/>
                  </a:ext>
                </a:extLst>
              </a:tr>
              <a:tr h="626656">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de la Comisión de Organización Electoral.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25/02/2025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Consejero Presidente</a:t>
                      </a:r>
                    </a:p>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Consejerías Electorales</a:t>
                      </a:r>
                    </a:p>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Secretario Ejecutivo</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Partidos Políticos</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y se presidió la Sesión Ordinaria de la Comisión de Organización Electoral.</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658687753"/>
                  </a:ext>
                </a:extLst>
              </a:tr>
            </a:tbl>
          </a:graphicData>
        </a:graphic>
      </p:graphicFrame>
      <p:grpSp>
        <p:nvGrpSpPr>
          <p:cNvPr id="5" name="Grupo 4">
            <a:extLst>
              <a:ext uri="{FF2B5EF4-FFF2-40B4-BE49-F238E27FC236}">
                <a16:creationId xmlns:a16="http://schemas.microsoft.com/office/drawing/2014/main" id="{50C46DD8-8864-4CB7-02E3-8A69C92C0E15}"/>
              </a:ext>
            </a:extLst>
          </p:cNvPr>
          <p:cNvGrpSpPr/>
          <p:nvPr/>
        </p:nvGrpSpPr>
        <p:grpSpPr>
          <a:xfrm>
            <a:off x="6797760" y="282799"/>
            <a:ext cx="5153658" cy="738669"/>
            <a:chOff x="11192838" y="864444"/>
            <a:chExt cx="8419687" cy="516012"/>
          </a:xfrm>
        </p:grpSpPr>
        <p:sp>
          <p:nvSpPr>
            <p:cNvPr id="6" name="Rectángulo 5">
              <a:extLst>
                <a:ext uri="{FF2B5EF4-FFF2-40B4-BE49-F238E27FC236}">
                  <a16:creationId xmlns:a16="http://schemas.microsoft.com/office/drawing/2014/main" id="{92B7B6FC-4A29-F14A-1472-F0BB172AA617}"/>
                </a:ext>
              </a:extLst>
            </p:cNvPr>
            <p:cNvSpPr/>
            <p:nvPr/>
          </p:nvSpPr>
          <p:spPr>
            <a:xfrm>
              <a:off x="11192838" y="864444"/>
              <a:ext cx="3714088" cy="516008"/>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 de abril de 2025</a:t>
              </a:r>
            </a:p>
            <a:p>
              <a:r>
                <a:rPr lang="es-MX" sz="1050" dirty="0">
                  <a:solidFill>
                    <a:schemeClr val="bg1">
                      <a:lumMod val="50000"/>
                    </a:schemeClr>
                  </a:solidFill>
                </a:rPr>
                <a:t>Periodo que se Informa: </a:t>
              </a:r>
            </a:p>
            <a:p>
              <a:r>
                <a:rPr lang="es-MX" sz="1050" b="1" dirty="0">
                  <a:solidFill>
                    <a:srgbClr val="6F0579"/>
                  </a:solidFill>
                </a:rPr>
                <a:t>01 al 30 de abril de 2025</a:t>
              </a:r>
            </a:p>
          </p:txBody>
        </p:sp>
        <p:sp>
          <p:nvSpPr>
            <p:cNvPr id="7" name="Rectángulo 6">
              <a:extLst>
                <a:ext uri="{FF2B5EF4-FFF2-40B4-BE49-F238E27FC236}">
                  <a16:creationId xmlns:a16="http://schemas.microsoft.com/office/drawing/2014/main" id="{A539E160-8BAE-9FA0-1456-9527422155A9}"/>
                </a:ext>
              </a:extLst>
            </p:cNvPr>
            <p:cNvSpPr/>
            <p:nvPr/>
          </p:nvSpPr>
          <p:spPr>
            <a:xfrm>
              <a:off x="15660721" y="864444"/>
              <a:ext cx="3951804" cy="516012"/>
            </a:xfrm>
            <a:prstGeom prst="rect">
              <a:avLst/>
            </a:prstGeom>
          </p:spPr>
          <p:txBody>
            <a:bodyPr wrap="square">
              <a:spAutoFit/>
            </a:bodyPr>
            <a:lstStyle/>
            <a:p>
              <a:r>
                <a:rPr lang="es-MX" sz="1050" dirty="0">
                  <a:solidFill>
                    <a:schemeClr val="tx1">
                      <a:lumMod val="50000"/>
                      <a:lumOff val="50000"/>
                    </a:schemeClr>
                  </a:solidFill>
                </a:rPr>
                <a:t>Responsable de generar la información a través de su Secretario Particular:</a:t>
              </a:r>
            </a:p>
            <a:p>
              <a:r>
                <a:rPr lang="es-ES" sz="1050" b="1" dirty="0">
                  <a:solidFill>
                    <a:srgbClr val="002060"/>
                  </a:solidFill>
                </a:rPr>
                <a:t>Lic. Gerardo Mata Quintero.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spTree>
    <p:extLst>
      <p:ext uri="{BB962C8B-B14F-4D97-AF65-F5344CB8AC3E}">
        <p14:creationId xmlns:p14="http://schemas.microsoft.com/office/powerpoint/2010/main" val="22969019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9"/>
          <a:ext cx="11688789" cy="3709975"/>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690456">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Solemne del Consejo General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27/02/2025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Híbrida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u="none" strike="noStrike" dirty="0">
                          <a:effectLst/>
                          <a:latin typeface="Segoe UI" panose="020B0502040204020203" pitchFamily="34" charset="0"/>
                          <a:cs typeface="Segoe UI" panose="020B0502040204020203" pitchFamily="34" charset="0"/>
                        </a:rPr>
                        <a:t>Consejero Presidente</a:t>
                      </a:r>
                    </a:p>
                    <a:p>
                      <a:pPr algn="ctr" fontAlgn="ctr"/>
                      <a:r>
                        <a:rPr lang="es-ES" sz="1200" u="none" strike="noStrike" dirty="0">
                          <a:effectLst/>
                          <a:latin typeface="Segoe UI" panose="020B0502040204020203" pitchFamily="34" charset="0"/>
                          <a:cs typeface="Segoe UI" panose="020B0502040204020203" pitchFamily="34" charset="0"/>
                        </a:rPr>
                        <a:t>Consejerías Electorales</a:t>
                      </a:r>
                    </a:p>
                    <a:p>
                      <a:pPr algn="ctr" fontAlgn="ctr"/>
                      <a:r>
                        <a:rPr lang="es-ES" sz="1200" u="none" strike="noStrike" dirty="0">
                          <a:effectLst/>
                          <a:latin typeface="Segoe UI" panose="020B0502040204020203" pitchFamily="34" charset="0"/>
                          <a:cs typeface="Segoe UI" panose="020B0502040204020203" pitchFamily="34" charset="0"/>
                        </a:rPr>
                        <a:t>Secretario Ejecutivo</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Partidos Políticos</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lvl="0" algn="l"/>
                      <a:r>
                        <a:rPr lang="es-ES" sz="1200" b="0" u="none" strike="noStrike" dirty="0">
                          <a:effectLst/>
                          <a:latin typeface="Segoe UI" panose="020B0502040204020203" pitchFamily="34" charset="0"/>
                          <a:cs typeface="Segoe UI" panose="020B0502040204020203" pitchFamily="34" charset="0"/>
                        </a:rPr>
                        <a:t>Se asistió y se presidió la Sesión Solemne del Consejo General del Instituto Electoral de Coahuila.</a:t>
                      </a:r>
                      <a:endParaRPr lang="es-MX" sz="1200" b="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613604730"/>
                  </a:ext>
                </a:extLst>
              </a:tr>
              <a:tr h="791473">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del Consejo General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27/02/2025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Híbrida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u="none" strike="noStrike" dirty="0">
                          <a:effectLst/>
                          <a:latin typeface="Segoe UI" panose="020B0502040204020203" pitchFamily="34" charset="0"/>
                          <a:cs typeface="Segoe UI" panose="020B0502040204020203" pitchFamily="34" charset="0"/>
                        </a:rPr>
                        <a:t>Consejero Presidente</a:t>
                      </a:r>
                    </a:p>
                    <a:p>
                      <a:pPr algn="ctr" fontAlgn="ctr"/>
                      <a:r>
                        <a:rPr lang="es-ES" sz="1200" u="none" strike="noStrike" dirty="0">
                          <a:effectLst/>
                          <a:latin typeface="Segoe UI" panose="020B0502040204020203" pitchFamily="34" charset="0"/>
                          <a:cs typeface="Segoe UI" panose="020B0502040204020203" pitchFamily="34" charset="0"/>
                        </a:rPr>
                        <a:t>Consejerías Electorales</a:t>
                      </a:r>
                    </a:p>
                    <a:p>
                      <a:pPr algn="ctr" fontAlgn="ctr"/>
                      <a:r>
                        <a:rPr lang="es-ES" sz="1200" u="none" strike="noStrike" dirty="0">
                          <a:effectLst/>
                          <a:latin typeface="Segoe UI" panose="020B0502040204020203" pitchFamily="34" charset="0"/>
                          <a:cs typeface="Segoe UI" panose="020B0502040204020203" pitchFamily="34" charset="0"/>
                        </a:rPr>
                        <a:t>Secretario Ejecutivo</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Partidos Políticos</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lvl="0" algn="l"/>
                      <a:r>
                        <a:rPr lang="es-ES" sz="1200" b="0" u="none" strike="noStrike" dirty="0">
                          <a:effectLst/>
                          <a:latin typeface="Segoe UI" panose="020B0502040204020203" pitchFamily="34" charset="0"/>
                          <a:cs typeface="Segoe UI" panose="020B0502040204020203" pitchFamily="34" charset="0"/>
                        </a:rPr>
                        <a:t>Se asistió y se presidió la Sesión Ordinaria del Consejo General del Instituto Electoral de Coahuila.</a:t>
                      </a:r>
                      <a:endParaRPr lang="es-MX" sz="1200" b="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510884156"/>
                  </a:ext>
                </a:extLst>
              </a:tr>
              <a:tr h="38999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Extraordinaria del Consejo General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27/02/2025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Híbrida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u="none" strike="noStrike" dirty="0">
                          <a:effectLst/>
                          <a:latin typeface="Segoe UI" panose="020B0502040204020203" pitchFamily="34" charset="0"/>
                          <a:cs typeface="Segoe UI" panose="020B0502040204020203" pitchFamily="34" charset="0"/>
                        </a:rPr>
                        <a:t>Consejero Presidente</a:t>
                      </a:r>
                    </a:p>
                    <a:p>
                      <a:pPr algn="ctr" fontAlgn="ctr"/>
                      <a:r>
                        <a:rPr lang="es-ES" sz="1200" u="none" strike="noStrike" dirty="0">
                          <a:effectLst/>
                          <a:latin typeface="Segoe UI" panose="020B0502040204020203" pitchFamily="34" charset="0"/>
                          <a:cs typeface="Segoe UI" panose="020B0502040204020203" pitchFamily="34" charset="0"/>
                        </a:rPr>
                        <a:t>Consejerías Electorales </a:t>
                      </a:r>
                    </a:p>
                    <a:p>
                      <a:pPr algn="ctr" fontAlgn="ctr"/>
                      <a:r>
                        <a:rPr lang="es-ES" sz="1200" u="none" strike="noStrike" dirty="0">
                          <a:effectLst/>
                          <a:latin typeface="Segoe UI" panose="020B0502040204020203" pitchFamily="34" charset="0"/>
                          <a:cs typeface="Segoe UI" panose="020B0502040204020203" pitchFamily="34" charset="0"/>
                        </a:rPr>
                        <a:t>Secretario Ejecutivo</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Partidos Políticos</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lvl="0" algn="l"/>
                      <a:r>
                        <a:rPr lang="es-ES" sz="1200" b="0" u="none" strike="noStrike" dirty="0">
                          <a:effectLst/>
                          <a:latin typeface="Segoe UI" panose="020B0502040204020203" pitchFamily="34" charset="0"/>
                          <a:cs typeface="Segoe UI" panose="020B0502040204020203" pitchFamily="34" charset="0"/>
                        </a:rPr>
                        <a:t>Se asistió y se presidió la Sesión Extraordinaria del Consejo General.</a:t>
                      </a:r>
                      <a:endParaRPr lang="es-MX" sz="1200" b="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60138421"/>
                  </a:ext>
                </a:extLst>
              </a:tr>
              <a:tr h="38999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Conferencia de la No Discriminación.</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28/02/2025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Auditorio Manuel H. Gil Vara de la Presidencia Municipal de Ramos Arizpe.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Consejero Presidente</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lvl="0" algn="l"/>
                      <a:r>
                        <a:rPr lang="es-ES"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rPr>
                        <a:t>El Consejero Presidente ofreció una charla sobre el Día Internacional de la Cero Discriminación en el Ayuntamiento de Ramos Arizpe.</a:t>
                      </a:r>
                      <a:endParaRPr lang="es-MX"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324699082"/>
                  </a:ext>
                </a:extLst>
              </a:tr>
            </a:tbl>
          </a:graphicData>
        </a:graphic>
      </p:graphicFrame>
      <p:grpSp>
        <p:nvGrpSpPr>
          <p:cNvPr id="5" name="Grupo 4">
            <a:extLst>
              <a:ext uri="{FF2B5EF4-FFF2-40B4-BE49-F238E27FC236}">
                <a16:creationId xmlns:a16="http://schemas.microsoft.com/office/drawing/2014/main" id="{D6C6BBF6-EAD0-2B24-C093-434AE34FD7FF}"/>
              </a:ext>
            </a:extLst>
          </p:cNvPr>
          <p:cNvGrpSpPr/>
          <p:nvPr/>
        </p:nvGrpSpPr>
        <p:grpSpPr>
          <a:xfrm>
            <a:off x="6797760" y="282799"/>
            <a:ext cx="5153658" cy="738669"/>
            <a:chOff x="11192838" y="864444"/>
            <a:chExt cx="8419687" cy="516012"/>
          </a:xfrm>
        </p:grpSpPr>
        <p:sp>
          <p:nvSpPr>
            <p:cNvPr id="6" name="Rectángulo 5">
              <a:extLst>
                <a:ext uri="{FF2B5EF4-FFF2-40B4-BE49-F238E27FC236}">
                  <a16:creationId xmlns:a16="http://schemas.microsoft.com/office/drawing/2014/main" id="{543D2B92-429D-E023-8119-55BC1E06FF33}"/>
                </a:ext>
              </a:extLst>
            </p:cNvPr>
            <p:cNvSpPr/>
            <p:nvPr/>
          </p:nvSpPr>
          <p:spPr>
            <a:xfrm>
              <a:off x="11192838" y="864444"/>
              <a:ext cx="3714088" cy="516008"/>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 de abril de 2025</a:t>
              </a:r>
            </a:p>
            <a:p>
              <a:r>
                <a:rPr lang="es-MX" sz="1050" dirty="0">
                  <a:solidFill>
                    <a:schemeClr val="bg1">
                      <a:lumMod val="50000"/>
                    </a:schemeClr>
                  </a:solidFill>
                </a:rPr>
                <a:t>Periodo que se Informa: </a:t>
              </a:r>
            </a:p>
            <a:p>
              <a:r>
                <a:rPr lang="es-MX" sz="1050" b="1" dirty="0">
                  <a:solidFill>
                    <a:srgbClr val="6F0579"/>
                  </a:solidFill>
                </a:rPr>
                <a:t>01 al 30 de abril de 2025</a:t>
              </a:r>
            </a:p>
          </p:txBody>
        </p:sp>
        <p:sp>
          <p:nvSpPr>
            <p:cNvPr id="7" name="Rectángulo 6">
              <a:extLst>
                <a:ext uri="{FF2B5EF4-FFF2-40B4-BE49-F238E27FC236}">
                  <a16:creationId xmlns:a16="http://schemas.microsoft.com/office/drawing/2014/main" id="{4C7247B1-75CD-2EEA-D603-53A0F922D3F7}"/>
                </a:ext>
              </a:extLst>
            </p:cNvPr>
            <p:cNvSpPr/>
            <p:nvPr/>
          </p:nvSpPr>
          <p:spPr>
            <a:xfrm>
              <a:off x="15660721" y="864444"/>
              <a:ext cx="3951804" cy="516012"/>
            </a:xfrm>
            <a:prstGeom prst="rect">
              <a:avLst/>
            </a:prstGeom>
          </p:spPr>
          <p:txBody>
            <a:bodyPr wrap="square">
              <a:spAutoFit/>
            </a:bodyPr>
            <a:lstStyle/>
            <a:p>
              <a:r>
                <a:rPr lang="es-MX" sz="1050" dirty="0">
                  <a:solidFill>
                    <a:schemeClr val="tx1">
                      <a:lumMod val="50000"/>
                      <a:lumOff val="50000"/>
                    </a:schemeClr>
                  </a:solidFill>
                </a:rPr>
                <a:t>Responsable de generar la información a través de su Secretario Particular:</a:t>
              </a:r>
            </a:p>
            <a:p>
              <a:r>
                <a:rPr lang="es-ES" sz="1050" b="1" dirty="0">
                  <a:solidFill>
                    <a:srgbClr val="002060"/>
                  </a:solidFill>
                </a:rPr>
                <a:t>Lic. Gerardo Mata Quintero.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spTree>
    <p:extLst>
      <p:ext uri="{BB962C8B-B14F-4D97-AF65-F5344CB8AC3E}">
        <p14:creationId xmlns:p14="http://schemas.microsoft.com/office/powerpoint/2010/main" val="38480794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9"/>
          <a:ext cx="11688789" cy="5011026"/>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Extraordinaria Comité de Administración.</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02/03/2025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Consejero Presidente</a:t>
                      </a:r>
                    </a:p>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Consejerías Electorales</a:t>
                      </a:r>
                    </a:p>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Secretario Ejecutivo</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a la Sesión Extraordinaria del Comité de Administración.</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839037">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Extraordinaria de Consejo General.</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02/03/2025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Consejero Presidente</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Consejerías Electorales </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Secretario Ejecutivo</a:t>
                      </a:r>
                      <a:endParaRPr lang="es-MX" sz="1200" kern="120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 llevó a cabo la Sesión Extraordinaria del Consejo General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4060954961"/>
                  </a:ext>
                </a:extLst>
              </a:tr>
              <a:tr h="115296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Mesa de Consejerías.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04/03/2025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u="none" strike="noStrike" dirty="0">
                          <a:effectLst/>
                          <a:latin typeface="Segoe UI" panose="020B0502040204020203" pitchFamily="34" charset="0"/>
                          <a:cs typeface="Segoe UI" panose="020B0502040204020203" pitchFamily="34" charset="0"/>
                        </a:rPr>
                        <a:t>Consejero Presidente </a:t>
                      </a:r>
                    </a:p>
                    <a:p>
                      <a:pPr algn="ctr" fontAlgn="ctr"/>
                      <a:r>
                        <a:rPr lang="es-ES" sz="1200" u="none" strike="noStrike" dirty="0">
                          <a:effectLst/>
                          <a:latin typeface="Segoe UI" panose="020B0502040204020203" pitchFamily="34" charset="0"/>
                          <a:cs typeface="Segoe UI" panose="020B0502040204020203" pitchFamily="34" charset="0"/>
                        </a:rPr>
                        <a:t>Consejerías Electorales</a:t>
                      </a:r>
                    </a:p>
                    <a:p>
                      <a:pPr algn="ctr" fontAlgn="ctr"/>
                      <a:r>
                        <a:rPr lang="es-ES" sz="1200" u="none" strike="noStrike" dirty="0">
                          <a:effectLst/>
                          <a:latin typeface="Segoe UI" panose="020B0502040204020203" pitchFamily="34" charset="0"/>
                          <a:cs typeface="Segoe UI" panose="020B0502040204020203" pitchFamily="34" charset="0"/>
                        </a:rPr>
                        <a:t>Secretario Ejecutivo</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Se asistió a </a:t>
                      </a:r>
                      <a:r>
                        <a:rPr lang="es-MX" sz="1200" kern="1200" dirty="0">
                          <a:solidFill>
                            <a:schemeClr val="dk1"/>
                          </a:solidFill>
                          <a:effectLst/>
                          <a:latin typeface="Segoe UI" panose="020B0502040204020203" pitchFamily="34" charset="0"/>
                          <a:ea typeface="+mn-ea"/>
                          <a:cs typeface="Segoe UI" panose="020B0502040204020203" pitchFamily="34" charset="0"/>
                        </a:rPr>
                        <a:t>Mesa de Consejerías </a:t>
                      </a:r>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Electorales del IEC, en la cual se abordaron temas relativos al PELO 2024-2025 y la próxima Sesión Extraordinaria del Consejo General.</a:t>
                      </a:r>
                    </a:p>
                  </a:txBody>
                  <a:tcPr marL="1503" marR="1503" marT="1503" marB="0" anchor="ctr">
                    <a:solidFill>
                      <a:srgbClr val="E6E6E6"/>
                    </a:solidFill>
                  </a:tcPr>
                </a:tc>
                <a:extLst>
                  <a:ext uri="{0D108BD9-81ED-4DB2-BD59-A6C34878D82A}">
                    <a16:rowId xmlns:a16="http://schemas.microsoft.com/office/drawing/2014/main" val="613604730"/>
                  </a:ext>
                </a:extLst>
              </a:tr>
              <a:tr h="709396">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Comisión Especial de Elecciones Judiciales.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05/03/2025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Híbrida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u="none" strike="noStrike" dirty="0">
                          <a:effectLst/>
                          <a:latin typeface="Segoe UI" panose="020B0502040204020203" pitchFamily="34" charset="0"/>
                          <a:cs typeface="Segoe UI" panose="020B0502040204020203" pitchFamily="34" charset="0"/>
                        </a:rPr>
                        <a:t>Consejero Presidente</a:t>
                      </a:r>
                    </a:p>
                    <a:p>
                      <a:pPr algn="ctr" fontAlgn="ctr"/>
                      <a:r>
                        <a:rPr lang="es-ES" sz="1200" u="none" strike="noStrike" dirty="0">
                          <a:effectLst/>
                          <a:latin typeface="Segoe UI" panose="020B0502040204020203" pitchFamily="34" charset="0"/>
                          <a:cs typeface="Segoe UI" panose="020B0502040204020203" pitchFamily="34" charset="0"/>
                        </a:rPr>
                        <a:t>Consejerías Electorales</a:t>
                      </a:r>
                    </a:p>
                    <a:p>
                      <a:pPr algn="ctr" fontAlgn="ctr"/>
                      <a:r>
                        <a:rPr lang="es-ES" sz="1200" u="none" strike="noStrike" dirty="0">
                          <a:effectLst/>
                          <a:latin typeface="Segoe UI" panose="020B0502040204020203" pitchFamily="34" charset="0"/>
                          <a:cs typeface="Segoe UI" panose="020B0502040204020203" pitchFamily="34" charset="0"/>
                        </a:rPr>
                        <a:t>Secretario Ejecutivo</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lvl="0" algn="l"/>
                      <a:r>
                        <a:rPr lang="es-ES" sz="1200" b="0" u="none" strike="noStrike" dirty="0">
                          <a:effectLst/>
                          <a:latin typeface="Segoe UI" panose="020B0502040204020203" pitchFamily="34" charset="0"/>
                          <a:cs typeface="Segoe UI" panose="020B0502040204020203" pitchFamily="34" charset="0"/>
                        </a:rPr>
                        <a:t>Se celebró una reunión de la </a:t>
                      </a: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Comisión Especial de Elecciones Judiciales</a:t>
                      </a:r>
                      <a:r>
                        <a:rPr lang="es-ES" sz="1200" b="0" u="none" strike="noStrike" dirty="0">
                          <a:effectLst/>
                          <a:latin typeface="Segoe UI" panose="020B0502040204020203" pitchFamily="34" charset="0"/>
                          <a:cs typeface="Segoe UI" panose="020B0502040204020203" pitchFamily="34" charset="0"/>
                        </a:rPr>
                        <a:t>.</a:t>
                      </a:r>
                      <a:endParaRPr lang="es-MX" sz="1200" b="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1150233"/>
                  </a:ext>
                </a:extLst>
              </a:tr>
              <a:tr h="81461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Resultados y Avances de la Estrategia Integral de las Mujeres Coahuilenses.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05/03/2025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Villa Ferré</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u="none" strike="noStrike" dirty="0">
                          <a:effectLst/>
                          <a:latin typeface="Segoe UI" panose="020B0502040204020203" pitchFamily="34" charset="0"/>
                          <a:cs typeface="Segoe UI" panose="020B0502040204020203" pitchFamily="34" charset="0"/>
                        </a:rPr>
                        <a:t>Consejero Presidente</a:t>
                      </a:r>
                    </a:p>
                    <a:p>
                      <a:pPr algn="ctr" fontAlgn="ctr"/>
                      <a:r>
                        <a:rPr lang="es-ES" sz="1200" u="none" strike="noStrike" dirty="0">
                          <a:effectLst/>
                          <a:latin typeface="Segoe UI" panose="020B0502040204020203" pitchFamily="34" charset="0"/>
                          <a:cs typeface="Segoe UI" panose="020B0502040204020203" pitchFamily="34" charset="0"/>
                        </a:rPr>
                        <a:t>Consejerías Electorales</a:t>
                      </a:r>
                    </a:p>
                    <a:p>
                      <a:pPr algn="ctr" fontAlgn="ctr"/>
                      <a:r>
                        <a:rPr lang="es-ES" sz="1200" u="none" strike="noStrike" dirty="0">
                          <a:effectLst/>
                          <a:latin typeface="Segoe UI" panose="020B0502040204020203" pitchFamily="34" charset="0"/>
                          <a:cs typeface="Segoe UI" panose="020B0502040204020203" pitchFamily="34" charset="0"/>
                        </a:rPr>
                        <a:t>Secretaría de las Mujeres</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Gobierno del Estado</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lvl="0" algn="l"/>
                      <a:r>
                        <a:rPr lang="es-ES" sz="1200" b="0" u="none" strike="noStrike" dirty="0">
                          <a:effectLst/>
                          <a:latin typeface="Segoe UI" panose="020B0502040204020203" pitchFamily="34" charset="0"/>
                          <a:cs typeface="Segoe UI" panose="020B0502040204020203" pitchFamily="34" charset="0"/>
                        </a:rPr>
                        <a:t>Se asistió al Informe de Resultados y Avances de la Estrategia Integral de las Mujeres Coahuilenses.</a:t>
                      </a:r>
                      <a:endParaRPr lang="es-MX" sz="1200" b="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104228023"/>
                  </a:ext>
                </a:extLst>
              </a:tr>
            </a:tbl>
          </a:graphicData>
        </a:graphic>
      </p:graphicFrame>
      <p:grpSp>
        <p:nvGrpSpPr>
          <p:cNvPr id="8" name="Grupo 7">
            <a:extLst>
              <a:ext uri="{FF2B5EF4-FFF2-40B4-BE49-F238E27FC236}">
                <a16:creationId xmlns:a16="http://schemas.microsoft.com/office/drawing/2014/main" id="{142837DA-793A-E386-FDB1-74627C36CB0E}"/>
              </a:ext>
            </a:extLst>
          </p:cNvPr>
          <p:cNvGrpSpPr/>
          <p:nvPr/>
        </p:nvGrpSpPr>
        <p:grpSpPr>
          <a:xfrm>
            <a:off x="6797760" y="282799"/>
            <a:ext cx="5153658" cy="738669"/>
            <a:chOff x="11192838" y="864444"/>
            <a:chExt cx="8419687" cy="516012"/>
          </a:xfrm>
        </p:grpSpPr>
        <p:sp>
          <p:nvSpPr>
            <p:cNvPr id="9" name="Rectángulo 8">
              <a:extLst>
                <a:ext uri="{FF2B5EF4-FFF2-40B4-BE49-F238E27FC236}">
                  <a16:creationId xmlns:a16="http://schemas.microsoft.com/office/drawing/2014/main" id="{2966BD1F-0E94-D2E4-C514-6E4B52A1E61D}"/>
                </a:ext>
              </a:extLst>
            </p:cNvPr>
            <p:cNvSpPr/>
            <p:nvPr/>
          </p:nvSpPr>
          <p:spPr>
            <a:xfrm>
              <a:off x="11192838" y="864444"/>
              <a:ext cx="3714088" cy="516008"/>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 de abril de 2025</a:t>
              </a:r>
            </a:p>
            <a:p>
              <a:r>
                <a:rPr lang="es-MX" sz="1050" dirty="0">
                  <a:solidFill>
                    <a:schemeClr val="bg1">
                      <a:lumMod val="50000"/>
                    </a:schemeClr>
                  </a:solidFill>
                </a:rPr>
                <a:t>Periodo que se Informa: </a:t>
              </a:r>
            </a:p>
            <a:p>
              <a:r>
                <a:rPr lang="es-MX" sz="1050" b="1" dirty="0">
                  <a:solidFill>
                    <a:srgbClr val="6F0579"/>
                  </a:solidFill>
                </a:rPr>
                <a:t>01 al 30 de abril de 2025</a:t>
              </a:r>
            </a:p>
          </p:txBody>
        </p:sp>
        <p:sp>
          <p:nvSpPr>
            <p:cNvPr id="10" name="Rectángulo 9">
              <a:extLst>
                <a:ext uri="{FF2B5EF4-FFF2-40B4-BE49-F238E27FC236}">
                  <a16:creationId xmlns:a16="http://schemas.microsoft.com/office/drawing/2014/main" id="{C8CCE6E2-14B4-F100-2E5F-541B08719E5A}"/>
                </a:ext>
              </a:extLst>
            </p:cNvPr>
            <p:cNvSpPr/>
            <p:nvPr/>
          </p:nvSpPr>
          <p:spPr>
            <a:xfrm>
              <a:off x="15660721" y="864444"/>
              <a:ext cx="3951804" cy="516012"/>
            </a:xfrm>
            <a:prstGeom prst="rect">
              <a:avLst/>
            </a:prstGeom>
          </p:spPr>
          <p:txBody>
            <a:bodyPr wrap="square">
              <a:spAutoFit/>
            </a:bodyPr>
            <a:lstStyle/>
            <a:p>
              <a:r>
                <a:rPr lang="es-MX" sz="1050" dirty="0">
                  <a:solidFill>
                    <a:schemeClr val="tx1">
                      <a:lumMod val="50000"/>
                      <a:lumOff val="50000"/>
                    </a:schemeClr>
                  </a:solidFill>
                </a:rPr>
                <a:t>Responsable de generar la información a través de su Secretario Particular:</a:t>
              </a:r>
            </a:p>
            <a:p>
              <a:r>
                <a:rPr lang="es-ES" sz="1050" b="1" dirty="0">
                  <a:solidFill>
                    <a:srgbClr val="002060"/>
                  </a:solidFill>
                </a:rPr>
                <a:t>Lic. Gerardo Mata Quintero.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spTree>
    <p:extLst>
      <p:ext uri="{BB962C8B-B14F-4D97-AF65-F5344CB8AC3E}">
        <p14:creationId xmlns:p14="http://schemas.microsoft.com/office/powerpoint/2010/main" val="30900700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9"/>
          <a:ext cx="11688789" cy="5280496"/>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89423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Extraordinaria Urgente de la Comisión Especial de Elecciones Judiciales.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05/03/2025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Sala de Sesiones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u="none" strike="noStrike" dirty="0">
                          <a:effectLst/>
                          <a:latin typeface="Segoe UI" panose="020B0502040204020203" pitchFamily="34" charset="0"/>
                          <a:cs typeface="Segoe UI" panose="020B0502040204020203" pitchFamily="34" charset="0"/>
                        </a:rPr>
                        <a:t>Consejero Presidente</a:t>
                      </a:r>
                    </a:p>
                    <a:p>
                      <a:pPr algn="ctr" fontAlgn="ctr"/>
                      <a:r>
                        <a:rPr lang="es-ES" sz="1200" u="none" strike="noStrike" dirty="0">
                          <a:effectLst/>
                          <a:latin typeface="Segoe UI" panose="020B0502040204020203" pitchFamily="34" charset="0"/>
                          <a:cs typeface="Segoe UI" panose="020B0502040204020203" pitchFamily="34" charset="0"/>
                        </a:rPr>
                        <a:t>Consejerías Electorales</a:t>
                      </a:r>
                    </a:p>
                    <a:p>
                      <a:pPr algn="ctr" fontAlgn="ctr"/>
                      <a:r>
                        <a:rPr lang="es-ES" sz="1200" u="none" strike="noStrike" dirty="0">
                          <a:effectLst/>
                          <a:latin typeface="Segoe UI" panose="020B0502040204020203" pitchFamily="34" charset="0"/>
                          <a:cs typeface="Segoe UI" panose="020B0502040204020203" pitchFamily="34" charset="0"/>
                        </a:rPr>
                        <a:t>Secretario Ejecutivo</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a la Sesión Extraordinaria Urgente de la Comisión Especial de Elecciones Judiciales.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26692697"/>
                  </a:ext>
                </a:extLst>
              </a:tr>
              <a:tr h="72984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Extraordinaria Urgente del Consejo General.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05/03/2025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Sala de Sesiones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u="none" strike="noStrike" dirty="0">
                          <a:effectLst/>
                          <a:latin typeface="Segoe UI" panose="020B0502040204020203" pitchFamily="34" charset="0"/>
                          <a:cs typeface="Segoe UI" panose="020B0502040204020203" pitchFamily="34" charset="0"/>
                        </a:rPr>
                        <a:t>Consejero Presidente</a:t>
                      </a:r>
                    </a:p>
                    <a:p>
                      <a:pPr algn="ctr" fontAlgn="ctr"/>
                      <a:r>
                        <a:rPr lang="es-ES" sz="1200" u="none" strike="noStrike" dirty="0">
                          <a:effectLst/>
                          <a:latin typeface="Segoe UI" panose="020B0502040204020203" pitchFamily="34" charset="0"/>
                          <a:cs typeface="Segoe UI" panose="020B0502040204020203" pitchFamily="34" charset="0"/>
                        </a:rPr>
                        <a:t>Consejerías Electorales</a:t>
                      </a:r>
                    </a:p>
                    <a:p>
                      <a:pPr algn="ctr" fontAlgn="ctr"/>
                      <a:r>
                        <a:rPr lang="es-ES" sz="1200" u="none" strike="noStrike" dirty="0">
                          <a:effectLst/>
                          <a:latin typeface="Segoe UI" panose="020B0502040204020203" pitchFamily="34" charset="0"/>
                          <a:cs typeface="Segoe UI" panose="020B0502040204020203" pitchFamily="34" charset="0"/>
                        </a:rPr>
                        <a:t>Secretario Ejecutivo</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lvl="0" algn="l"/>
                      <a:r>
                        <a:rPr lang="es-ES" sz="1200" b="0" u="none" strike="noStrike" dirty="0">
                          <a:effectLst/>
                          <a:latin typeface="Segoe UI" panose="020B0502040204020203" pitchFamily="34" charset="0"/>
                          <a:cs typeface="Segoe UI" panose="020B0502040204020203" pitchFamily="34" charset="0"/>
                        </a:rPr>
                        <a:t>Se asistió a la Sesión Extraordinaria Urgente del Consejo General.</a:t>
                      </a:r>
                      <a:endParaRPr lang="es-MX" sz="1200" b="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376416457"/>
                  </a:ext>
                </a:extLst>
              </a:tr>
              <a:tr h="132546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Entrevista Vanguardia.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06/03/2025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Oficina Presidencial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u="none" strike="noStrike" dirty="0">
                          <a:effectLst/>
                          <a:latin typeface="Segoe UI" panose="020B0502040204020203" pitchFamily="34" charset="0"/>
                          <a:cs typeface="Segoe UI" panose="020B0502040204020203" pitchFamily="34" charset="0"/>
                        </a:rPr>
                        <a:t>Consejero Presidente</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Medios de Comunicación</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lvl="0" algn="l"/>
                      <a:r>
                        <a:rPr lang="es-ES" sz="1200" b="0" u="none" strike="noStrike" dirty="0">
                          <a:effectLst/>
                          <a:latin typeface="Segoe UI" panose="020B0502040204020203" pitchFamily="34" charset="0"/>
                          <a:cs typeface="Segoe UI" panose="020B0502040204020203" pitchFamily="34" charset="0"/>
                        </a:rPr>
                        <a:t>En esta entrevista se reflexionó sobre la importancia de la representación en espacios de poder, los desafíos de las Elecciones Judiciales y algunos aspectos sobre la Reforma Judicial.</a:t>
                      </a:r>
                      <a:endParaRPr lang="es-MX" sz="1200" b="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1386084">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Entrevista Tele Saltillo.</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06/03/2025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Oficina Presidencial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u="none" strike="noStrike" dirty="0">
                          <a:effectLst/>
                          <a:latin typeface="Segoe UI" panose="020B0502040204020203" pitchFamily="34" charset="0"/>
                          <a:cs typeface="Segoe UI" panose="020B0502040204020203" pitchFamily="34" charset="0"/>
                        </a:rPr>
                        <a:t>Consejero Presidente</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Medios de Comunicación</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lvl="0" algn="l"/>
                      <a:r>
                        <a:rPr lang="es-ES" sz="1200" b="0" u="none" strike="noStrike" dirty="0">
                          <a:effectLst/>
                          <a:latin typeface="Segoe UI" panose="020B0502040204020203" pitchFamily="34" charset="0"/>
                          <a:cs typeface="Segoe UI" panose="020B0502040204020203" pitchFamily="34" charset="0"/>
                        </a:rPr>
                        <a:t>Se vieron detalles de la sesión del Instituto Electoral de Coahuila, en donde el tema principal fue la aprobación de las boletas que se van a utilizar en la Elección Judicial el 1 de junio.</a:t>
                      </a:r>
                      <a:endParaRPr lang="es-MX" sz="1200" b="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4060954961"/>
                  </a:ext>
                </a:extLst>
              </a:tr>
            </a:tbl>
          </a:graphicData>
        </a:graphic>
      </p:graphicFrame>
      <p:grpSp>
        <p:nvGrpSpPr>
          <p:cNvPr id="5" name="Grupo 4">
            <a:extLst>
              <a:ext uri="{FF2B5EF4-FFF2-40B4-BE49-F238E27FC236}">
                <a16:creationId xmlns:a16="http://schemas.microsoft.com/office/drawing/2014/main" id="{666141AE-1F3D-E6F5-3EC6-65EAAC9830D4}"/>
              </a:ext>
            </a:extLst>
          </p:cNvPr>
          <p:cNvGrpSpPr/>
          <p:nvPr/>
        </p:nvGrpSpPr>
        <p:grpSpPr>
          <a:xfrm>
            <a:off x="6797760" y="282799"/>
            <a:ext cx="5153658" cy="738669"/>
            <a:chOff x="11192838" y="864444"/>
            <a:chExt cx="8419687" cy="516012"/>
          </a:xfrm>
        </p:grpSpPr>
        <p:sp>
          <p:nvSpPr>
            <p:cNvPr id="6" name="Rectángulo 5">
              <a:extLst>
                <a:ext uri="{FF2B5EF4-FFF2-40B4-BE49-F238E27FC236}">
                  <a16:creationId xmlns:a16="http://schemas.microsoft.com/office/drawing/2014/main" id="{EFAA4E16-6220-FE00-4FFD-6ABBAEEF4DFE}"/>
                </a:ext>
              </a:extLst>
            </p:cNvPr>
            <p:cNvSpPr/>
            <p:nvPr/>
          </p:nvSpPr>
          <p:spPr>
            <a:xfrm>
              <a:off x="11192838" y="864444"/>
              <a:ext cx="3714088" cy="516008"/>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 de abril de 2025</a:t>
              </a:r>
            </a:p>
            <a:p>
              <a:r>
                <a:rPr lang="es-MX" sz="1050" dirty="0">
                  <a:solidFill>
                    <a:schemeClr val="bg1">
                      <a:lumMod val="50000"/>
                    </a:schemeClr>
                  </a:solidFill>
                </a:rPr>
                <a:t>Periodo que se Informa: </a:t>
              </a:r>
            </a:p>
            <a:p>
              <a:r>
                <a:rPr lang="es-MX" sz="1050" b="1" dirty="0">
                  <a:solidFill>
                    <a:srgbClr val="6F0579"/>
                  </a:solidFill>
                </a:rPr>
                <a:t>01 al 30 de abril de 2025</a:t>
              </a:r>
            </a:p>
          </p:txBody>
        </p:sp>
        <p:sp>
          <p:nvSpPr>
            <p:cNvPr id="7" name="Rectángulo 6">
              <a:extLst>
                <a:ext uri="{FF2B5EF4-FFF2-40B4-BE49-F238E27FC236}">
                  <a16:creationId xmlns:a16="http://schemas.microsoft.com/office/drawing/2014/main" id="{DAA0A7D3-9B4C-D129-FBF8-0606B5AA0906}"/>
                </a:ext>
              </a:extLst>
            </p:cNvPr>
            <p:cNvSpPr/>
            <p:nvPr/>
          </p:nvSpPr>
          <p:spPr>
            <a:xfrm>
              <a:off x="15660721" y="864444"/>
              <a:ext cx="3951804" cy="516012"/>
            </a:xfrm>
            <a:prstGeom prst="rect">
              <a:avLst/>
            </a:prstGeom>
          </p:spPr>
          <p:txBody>
            <a:bodyPr wrap="square">
              <a:spAutoFit/>
            </a:bodyPr>
            <a:lstStyle/>
            <a:p>
              <a:r>
                <a:rPr lang="es-MX" sz="1050" dirty="0">
                  <a:solidFill>
                    <a:schemeClr val="tx1">
                      <a:lumMod val="50000"/>
                      <a:lumOff val="50000"/>
                    </a:schemeClr>
                  </a:solidFill>
                </a:rPr>
                <a:t>Responsable de generar la información a través de su Secretario Particular:</a:t>
              </a:r>
            </a:p>
            <a:p>
              <a:r>
                <a:rPr lang="es-ES" sz="1050" b="1" dirty="0">
                  <a:solidFill>
                    <a:srgbClr val="002060"/>
                  </a:solidFill>
                </a:rPr>
                <a:t>Lic. Gerardo Mata Quintero.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spTree>
    <p:extLst>
      <p:ext uri="{BB962C8B-B14F-4D97-AF65-F5344CB8AC3E}">
        <p14:creationId xmlns:p14="http://schemas.microsoft.com/office/powerpoint/2010/main" val="24967469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9"/>
          <a:ext cx="11688789" cy="5333876"/>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93772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Taller “Cuidarnos También es Político”.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06/03/2025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Sala de Sesiones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u="none" strike="noStrike" dirty="0">
                          <a:effectLst/>
                          <a:latin typeface="Segoe UI" panose="020B0502040204020203" pitchFamily="34" charset="0"/>
                          <a:cs typeface="Segoe UI" panose="020B0502040204020203" pitchFamily="34" charset="0"/>
                        </a:rPr>
                        <a:t>Consejero Presidente</a:t>
                      </a:r>
                    </a:p>
                    <a:p>
                      <a:pPr algn="ctr" fontAlgn="ctr"/>
                      <a:r>
                        <a:rPr lang="es-ES" sz="1200" u="none" strike="noStrike" dirty="0">
                          <a:effectLst/>
                          <a:latin typeface="Segoe UI" panose="020B0502040204020203" pitchFamily="34" charset="0"/>
                          <a:cs typeface="Segoe UI" panose="020B0502040204020203" pitchFamily="34" charset="0"/>
                        </a:rPr>
                        <a:t>Consejerías Electorales</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Tribunal Universitario UA de 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lvl="0" algn="l"/>
                      <a:r>
                        <a:rPr lang="es-ES" sz="1200" b="0" u="none" strike="noStrike" dirty="0">
                          <a:effectLst/>
                          <a:latin typeface="Segoe UI" panose="020B0502040204020203" pitchFamily="34" charset="0"/>
                          <a:cs typeface="Segoe UI" panose="020B0502040204020203" pitchFamily="34" charset="0"/>
                        </a:rPr>
                        <a:t>Se dio la bienvenida al Taller impartido a las Funcionarias del IEC por Berenice de la Peña, Coordinadora del área de Psicología del Tribunal Universitario de la UA de C.</a:t>
                      </a:r>
                      <a:endParaRPr lang="es-MX" sz="1200" b="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781362139"/>
                  </a:ext>
                </a:extLst>
              </a:tr>
              <a:tr h="93772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Extraordinaria Urgente Consejo General.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06/03/2025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Híbrida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u="none" strike="noStrike" dirty="0">
                          <a:effectLst/>
                          <a:latin typeface="Segoe UI" panose="020B0502040204020203" pitchFamily="34" charset="0"/>
                          <a:cs typeface="Segoe UI" panose="020B0502040204020203" pitchFamily="34" charset="0"/>
                        </a:rPr>
                        <a:t>Consejero Presidente</a:t>
                      </a:r>
                    </a:p>
                    <a:p>
                      <a:pPr algn="ctr" fontAlgn="ctr"/>
                      <a:r>
                        <a:rPr lang="es-ES" sz="1200" u="none" strike="noStrike" dirty="0">
                          <a:effectLst/>
                          <a:latin typeface="Segoe UI" panose="020B0502040204020203" pitchFamily="34" charset="0"/>
                          <a:cs typeface="Segoe UI" panose="020B0502040204020203" pitchFamily="34" charset="0"/>
                        </a:rPr>
                        <a:t>Consejerías Electorales</a:t>
                      </a:r>
                    </a:p>
                    <a:p>
                      <a:pPr algn="ctr" fontAlgn="ctr"/>
                      <a:r>
                        <a:rPr lang="es-ES" sz="1200" u="none" strike="noStrike" dirty="0">
                          <a:effectLst/>
                          <a:latin typeface="Segoe UI" panose="020B0502040204020203" pitchFamily="34" charset="0"/>
                          <a:cs typeface="Segoe UI" panose="020B0502040204020203" pitchFamily="34" charset="0"/>
                        </a:rPr>
                        <a:t>Secretario Ejecutivo</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a la Sesión Extraordinaria Urgente del Consejo General.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401587813"/>
                  </a:ext>
                </a:extLst>
              </a:tr>
              <a:tr h="92124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Reunión de Trabajo del Comité de Administración.</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07/03/2025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Sala de juntas del 4to piso</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Consejero Presidente</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Consejerías Electorales</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Secretario Ejecutivo</a:t>
                      </a:r>
                      <a:endParaRPr lang="es-MX" sz="1200" kern="120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Asistió a la Reunión de Trabajo del Comité de Administración.</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4060954961"/>
                  </a:ext>
                </a:extLst>
              </a:tr>
              <a:tr h="159231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Junta Local Ejecutiva. Proyecto de Anexo Técnico para el PEEJL.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08/03/2025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Junta local del INE</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u="none" strike="noStrike" dirty="0">
                          <a:effectLst/>
                          <a:latin typeface="Segoe UI" panose="020B0502040204020203" pitchFamily="34" charset="0"/>
                          <a:cs typeface="Segoe UI" panose="020B0502040204020203" pitchFamily="34" charset="0"/>
                        </a:rPr>
                        <a:t>Consejero Presidente</a:t>
                      </a:r>
                    </a:p>
                    <a:p>
                      <a:pPr algn="ctr" fontAlgn="ctr"/>
                      <a:r>
                        <a:rPr lang="es-ES" sz="1200" u="none" strike="noStrike" dirty="0">
                          <a:effectLst/>
                          <a:latin typeface="Segoe UI" panose="020B0502040204020203" pitchFamily="34" charset="0"/>
                          <a:cs typeface="Segoe UI" panose="020B0502040204020203" pitchFamily="34" charset="0"/>
                        </a:rPr>
                        <a:t>Consejerías Electorales</a:t>
                      </a:r>
                    </a:p>
                    <a:p>
                      <a:pPr algn="ctr" fontAlgn="ctr"/>
                      <a:r>
                        <a:rPr lang="es-ES" sz="1200" u="none" strike="noStrike" dirty="0">
                          <a:effectLst/>
                          <a:latin typeface="Segoe UI" panose="020B0502040204020203" pitchFamily="34" charset="0"/>
                          <a:cs typeface="Segoe UI" panose="020B0502040204020203" pitchFamily="34" charset="0"/>
                        </a:rPr>
                        <a:t>Vocal Ejecutivo del INE Coahuila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INE</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lvl="0" algn="l"/>
                      <a:r>
                        <a:rPr lang="es-ES" sz="1200" b="0" u="none" strike="noStrike" dirty="0">
                          <a:effectLst/>
                          <a:latin typeface="Segoe UI" panose="020B0502040204020203" pitchFamily="34" charset="0"/>
                          <a:cs typeface="Segoe UI" panose="020B0502040204020203" pitchFamily="34" charset="0"/>
                        </a:rPr>
                        <a:t>Integrantes del Consejo General y Direcciones Ejecutivas del IEC sostuvieron una reunión de seguimiento del Proceso Judicial Electoral Extraordinario 2024-2025 con autoridades de la Junta Local del INE.</a:t>
                      </a:r>
                      <a:endParaRPr lang="es-MX" sz="1200" b="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613604730"/>
                  </a:ext>
                </a:extLst>
              </a:tr>
            </a:tbl>
          </a:graphicData>
        </a:graphic>
      </p:graphicFrame>
      <p:grpSp>
        <p:nvGrpSpPr>
          <p:cNvPr id="5" name="Grupo 4">
            <a:extLst>
              <a:ext uri="{FF2B5EF4-FFF2-40B4-BE49-F238E27FC236}">
                <a16:creationId xmlns:a16="http://schemas.microsoft.com/office/drawing/2014/main" id="{28DBD0BA-995B-D158-EF23-F8E38E1EDDAE}"/>
              </a:ext>
            </a:extLst>
          </p:cNvPr>
          <p:cNvGrpSpPr/>
          <p:nvPr/>
        </p:nvGrpSpPr>
        <p:grpSpPr>
          <a:xfrm>
            <a:off x="6797760" y="282799"/>
            <a:ext cx="5153658" cy="738669"/>
            <a:chOff x="11192838" y="864444"/>
            <a:chExt cx="8419687" cy="516012"/>
          </a:xfrm>
        </p:grpSpPr>
        <p:sp>
          <p:nvSpPr>
            <p:cNvPr id="6" name="Rectángulo 5">
              <a:extLst>
                <a:ext uri="{FF2B5EF4-FFF2-40B4-BE49-F238E27FC236}">
                  <a16:creationId xmlns:a16="http://schemas.microsoft.com/office/drawing/2014/main" id="{A47FB0BC-D0CE-BD1A-7390-DA4AE50E592A}"/>
                </a:ext>
              </a:extLst>
            </p:cNvPr>
            <p:cNvSpPr/>
            <p:nvPr/>
          </p:nvSpPr>
          <p:spPr>
            <a:xfrm>
              <a:off x="11192838" y="864444"/>
              <a:ext cx="3714088" cy="516008"/>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 de abril de 2025</a:t>
              </a:r>
            </a:p>
            <a:p>
              <a:r>
                <a:rPr lang="es-MX" sz="1050" dirty="0">
                  <a:solidFill>
                    <a:schemeClr val="bg1">
                      <a:lumMod val="50000"/>
                    </a:schemeClr>
                  </a:solidFill>
                </a:rPr>
                <a:t>Periodo que se Informa: </a:t>
              </a:r>
            </a:p>
            <a:p>
              <a:r>
                <a:rPr lang="es-MX" sz="1050" b="1" dirty="0">
                  <a:solidFill>
                    <a:srgbClr val="6F0579"/>
                  </a:solidFill>
                </a:rPr>
                <a:t>01 al 30 de abril de 2025</a:t>
              </a:r>
            </a:p>
          </p:txBody>
        </p:sp>
        <p:sp>
          <p:nvSpPr>
            <p:cNvPr id="7" name="Rectángulo 6">
              <a:extLst>
                <a:ext uri="{FF2B5EF4-FFF2-40B4-BE49-F238E27FC236}">
                  <a16:creationId xmlns:a16="http://schemas.microsoft.com/office/drawing/2014/main" id="{3031D72F-F1DD-537E-88BA-38ED09B77A3A}"/>
                </a:ext>
              </a:extLst>
            </p:cNvPr>
            <p:cNvSpPr/>
            <p:nvPr/>
          </p:nvSpPr>
          <p:spPr>
            <a:xfrm>
              <a:off x="15660721" y="864444"/>
              <a:ext cx="3951804" cy="516012"/>
            </a:xfrm>
            <a:prstGeom prst="rect">
              <a:avLst/>
            </a:prstGeom>
          </p:spPr>
          <p:txBody>
            <a:bodyPr wrap="square">
              <a:spAutoFit/>
            </a:bodyPr>
            <a:lstStyle/>
            <a:p>
              <a:r>
                <a:rPr lang="es-MX" sz="1050" dirty="0">
                  <a:solidFill>
                    <a:schemeClr val="tx1">
                      <a:lumMod val="50000"/>
                      <a:lumOff val="50000"/>
                    </a:schemeClr>
                  </a:solidFill>
                </a:rPr>
                <a:t>Responsable de generar la información a través de su Secretario Particular:</a:t>
              </a:r>
            </a:p>
            <a:p>
              <a:r>
                <a:rPr lang="es-ES" sz="1050" b="1" dirty="0">
                  <a:solidFill>
                    <a:srgbClr val="002060"/>
                  </a:solidFill>
                </a:rPr>
                <a:t>Lic. Gerardo Mata Quintero.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spTree>
    <p:extLst>
      <p:ext uri="{BB962C8B-B14F-4D97-AF65-F5344CB8AC3E}">
        <p14:creationId xmlns:p14="http://schemas.microsoft.com/office/powerpoint/2010/main" val="19640475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9"/>
          <a:ext cx="11688789" cy="5158635"/>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673021">
                  <a:extLst>
                    <a:ext uri="{9D8B030D-6E8A-4147-A177-3AD203B41FA5}">
                      <a16:colId xmlns:a16="http://schemas.microsoft.com/office/drawing/2014/main" val="2967125531"/>
                    </a:ext>
                  </a:extLst>
                </a:gridCol>
                <a:gridCol w="2791922">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Taller “Violencia Política en Razón de Género de la Mujer” Comisión de Paridad IEC.</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11/03/2025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Sala de Sesiones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u="none" strike="noStrike" dirty="0">
                          <a:effectLst/>
                          <a:latin typeface="Segoe UI" panose="020B0502040204020203" pitchFamily="34" charset="0"/>
                          <a:cs typeface="Segoe UI" panose="020B0502040204020203" pitchFamily="34" charset="0"/>
                        </a:rPr>
                        <a:t>Consejero Presidente</a:t>
                      </a:r>
                    </a:p>
                    <a:p>
                      <a:pPr algn="ctr" fontAlgn="ctr"/>
                      <a:r>
                        <a:rPr lang="es-ES" sz="1200" u="none" strike="noStrike">
                          <a:effectLst/>
                          <a:latin typeface="Segoe UI" panose="020B0502040204020203" pitchFamily="34" charset="0"/>
                          <a:cs typeface="Segoe UI" panose="020B0502040204020203" pitchFamily="34" charset="0"/>
                        </a:rPr>
                        <a:t>Consejerías Electorales</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lvl="0" algn="l"/>
                      <a:r>
                        <a:rPr lang="es-ES" sz="1200" b="0" u="none" strike="noStrike" dirty="0">
                          <a:effectLst/>
                          <a:latin typeface="Segoe UI" panose="020B0502040204020203" pitchFamily="34" charset="0"/>
                          <a:cs typeface="Segoe UI" panose="020B0502040204020203" pitchFamily="34" charset="0"/>
                        </a:rPr>
                        <a:t>Integrantes del Consejo General del IEC y el Consejero Presidente estuvieron presentes en el taller sobre Violencia Política en Razón de Género de la Mujer, en marco de la conmemoración del 8 M. </a:t>
                      </a:r>
                      <a:endParaRPr lang="es-MX" sz="1200" b="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903458512"/>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Mesa de Consejerías.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12/03/2025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Sala de juntas del 4to piso</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u="none" strike="noStrike" dirty="0">
                          <a:effectLst/>
                          <a:latin typeface="Segoe UI" panose="020B0502040204020203" pitchFamily="34" charset="0"/>
                          <a:cs typeface="Segoe UI" panose="020B0502040204020203" pitchFamily="34" charset="0"/>
                        </a:rPr>
                        <a:t>Consejero Presidente</a:t>
                      </a:r>
                    </a:p>
                    <a:p>
                      <a:pPr algn="ctr" fontAlgn="ctr"/>
                      <a:r>
                        <a:rPr lang="es-ES" sz="1200" u="none" strike="noStrike" dirty="0">
                          <a:effectLst/>
                          <a:latin typeface="Segoe UI" panose="020B0502040204020203" pitchFamily="34" charset="0"/>
                          <a:cs typeface="Segoe UI" panose="020B0502040204020203" pitchFamily="34" charset="0"/>
                        </a:rPr>
                        <a:t>Consejerías Electorales</a:t>
                      </a:r>
                    </a:p>
                    <a:p>
                      <a:pPr algn="ctr" fontAlgn="ctr"/>
                      <a:r>
                        <a:rPr lang="es-ES" sz="1200" u="none" strike="noStrike" dirty="0">
                          <a:effectLst/>
                          <a:latin typeface="Segoe UI" panose="020B0502040204020203" pitchFamily="34" charset="0"/>
                          <a:cs typeface="Segoe UI" panose="020B0502040204020203" pitchFamily="34" charset="0"/>
                        </a:rPr>
                        <a:t>Secretario Ejecutivo</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Se asistió a </a:t>
                      </a:r>
                      <a:r>
                        <a:rPr lang="es-MX" sz="1200" kern="1200" dirty="0">
                          <a:solidFill>
                            <a:schemeClr val="dk1"/>
                          </a:solidFill>
                          <a:effectLst/>
                          <a:latin typeface="Segoe UI" panose="020B0502040204020203" pitchFamily="34" charset="0"/>
                          <a:ea typeface="+mn-ea"/>
                          <a:cs typeface="Segoe UI" panose="020B0502040204020203" pitchFamily="34" charset="0"/>
                        </a:rPr>
                        <a:t>Mesa de Consejerías </a:t>
                      </a:r>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Electorales del IEC, en la cual se abordaron temas relativos al PELO 2024-2025 y la próxima Sesión Extraordinaria del Consejo General.</a:t>
                      </a:r>
                    </a:p>
                  </a:txBody>
                  <a:tcPr marL="1503" marR="1503" marT="1503" marB="0" anchor="ctr">
                    <a:solidFill>
                      <a:srgbClr val="E6E6E6"/>
                    </a:solidFill>
                  </a:tcPr>
                </a:tc>
                <a:extLst>
                  <a:ext uri="{0D108BD9-81ED-4DB2-BD59-A6C34878D82A}">
                    <a16:rowId xmlns:a16="http://schemas.microsoft.com/office/drawing/2014/main" val="2825875825"/>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con la Junta Local del INE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13/03/2025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Sala Anexa de la Sala de Sesiones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u="none" strike="noStrike" dirty="0">
                          <a:effectLst/>
                          <a:latin typeface="Segoe UI" panose="020B0502040204020203" pitchFamily="34" charset="0"/>
                          <a:cs typeface="Segoe UI" panose="020B0502040204020203" pitchFamily="34" charset="0"/>
                        </a:rPr>
                        <a:t>Consejero Presidente</a:t>
                      </a:r>
                    </a:p>
                    <a:p>
                      <a:pPr algn="ctr" fontAlgn="ctr"/>
                      <a:r>
                        <a:rPr lang="es-ES" sz="1200" u="none" strike="noStrike" dirty="0">
                          <a:effectLst/>
                          <a:latin typeface="Segoe UI" panose="020B0502040204020203" pitchFamily="34" charset="0"/>
                          <a:cs typeface="Segoe UI" panose="020B0502040204020203" pitchFamily="34" charset="0"/>
                        </a:rPr>
                        <a:t>Consejerías Electorales</a:t>
                      </a:r>
                      <a:endParaRPr lang="es-MX" sz="1200" u="none" strike="noStrike" dirty="0">
                        <a:effectLst/>
                        <a:latin typeface="Segoe UI" panose="020B0502040204020203" pitchFamily="34" charset="0"/>
                        <a:cs typeface="Segoe UI" panose="020B0502040204020203" pitchFamily="34" charset="0"/>
                      </a:endParaRPr>
                    </a:p>
                    <a:p>
                      <a:pPr algn="ctr" fontAlgn="ctr"/>
                      <a:r>
                        <a:rPr lang="es-MX" sz="1200" u="none" strike="noStrike" dirty="0">
                          <a:effectLst/>
                          <a:latin typeface="Segoe UI" panose="020B0502040204020203" pitchFamily="34" charset="0"/>
                          <a:cs typeface="Segoe UI" panose="020B0502040204020203" pitchFamily="34" charset="0"/>
                        </a:rPr>
                        <a:t>Vocal Ejecutivo del INE Coahuila</a:t>
                      </a:r>
                      <a:endParaRPr lang="es-ES"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INE</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lvl="0" algn="l"/>
                      <a:r>
                        <a:rPr lang="es-ES" sz="1200" b="0" u="none" strike="noStrike" dirty="0">
                          <a:effectLst/>
                          <a:latin typeface="Segoe UI" panose="020B0502040204020203" pitchFamily="34" charset="0"/>
                          <a:cs typeface="Segoe UI" panose="020B0502040204020203" pitchFamily="34" charset="0"/>
                        </a:rPr>
                        <a:t>Se asistió a reunión de trabajo con autoridades de la Junta Local del INE Coahuila para dar seguimiento al Proceso Electoral Judicial Extraordinario 2024-2025.</a:t>
                      </a:r>
                      <a:endParaRPr lang="es-MX" sz="1200" b="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4267247511"/>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b="0" i="0" kern="1200" dirty="0">
                          <a:solidFill>
                            <a:schemeClr val="dk1"/>
                          </a:solidFill>
                          <a:effectLst/>
                          <a:latin typeface="Segoe UI" panose="020B0502040204020203" pitchFamily="34" charset="0"/>
                          <a:ea typeface="+mn-ea"/>
                          <a:cs typeface="Segoe UI" panose="020B0502040204020203" pitchFamily="34" charset="0"/>
                        </a:rPr>
                        <a:t>Taller: “Primeros Auxilios Psicológicos para la atención de Violencia Política contra las Mujeres en Razón de Género”.</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14/03/2025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Sala Anexa de la Sala de Sesiones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u="none" strike="noStrike" dirty="0">
                          <a:effectLst/>
                          <a:latin typeface="Segoe UI" panose="020B0502040204020203" pitchFamily="34" charset="0"/>
                          <a:cs typeface="Segoe UI" panose="020B0502040204020203" pitchFamily="34" charset="0"/>
                        </a:rPr>
                        <a:t>Consejero Presidente</a:t>
                      </a:r>
                    </a:p>
                    <a:p>
                      <a:pPr algn="ctr" fontAlgn="ctr"/>
                      <a:r>
                        <a:rPr lang="es-ES" sz="1200" u="none" strike="noStrike" dirty="0">
                          <a:effectLst/>
                          <a:latin typeface="Segoe UI" panose="020B0502040204020203" pitchFamily="34" charset="0"/>
                          <a:cs typeface="Segoe UI" panose="020B0502040204020203" pitchFamily="34" charset="0"/>
                        </a:rPr>
                        <a:t>Directora de Igualdad Sustantiva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Secretaría de las Mujeres en Coahuila</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200" b="0" u="none" strike="noStrike" dirty="0">
                          <a:effectLst/>
                          <a:latin typeface="Segoe UI" panose="020B0502040204020203" pitchFamily="34" charset="0"/>
                          <a:cs typeface="Segoe UI" panose="020B0502040204020203" pitchFamily="34" charset="0"/>
                        </a:rPr>
                        <a:t>El Consejero Presidente dio la bienvenida al taller “</a:t>
                      </a:r>
                      <a:r>
                        <a:rPr lang="es-ES" sz="1200" b="0" i="0" kern="1200" dirty="0">
                          <a:solidFill>
                            <a:schemeClr val="dk1"/>
                          </a:solidFill>
                          <a:effectLst/>
                          <a:latin typeface="Segoe UI" panose="020B0502040204020203" pitchFamily="34" charset="0"/>
                          <a:ea typeface="+mn-ea"/>
                          <a:cs typeface="Segoe UI" panose="020B0502040204020203" pitchFamily="34" charset="0"/>
                        </a:rPr>
                        <a:t>Primeros Auxilios Psicológicos para la atención de Violencia Política contra las Mujeres en Razón de Género”, impartido al funcionariado del IEC.</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1305341382"/>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Firma Convenio INE.</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14/03/2025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Junta Local del INE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u="none" strike="noStrike" dirty="0">
                          <a:effectLst/>
                          <a:latin typeface="Segoe UI" panose="020B0502040204020203" pitchFamily="34" charset="0"/>
                          <a:cs typeface="Segoe UI" panose="020B0502040204020203" pitchFamily="34" charset="0"/>
                        </a:rPr>
                        <a:t>Consejero Presidente</a:t>
                      </a:r>
                    </a:p>
                    <a:p>
                      <a:pPr algn="ctr" fontAlgn="ctr"/>
                      <a:r>
                        <a:rPr lang="es-ES" sz="1200" u="none" strike="noStrike" dirty="0">
                          <a:effectLst/>
                          <a:latin typeface="Segoe UI" panose="020B0502040204020203" pitchFamily="34" charset="0"/>
                          <a:cs typeface="Segoe UI" panose="020B0502040204020203" pitchFamily="34" charset="0"/>
                        </a:rPr>
                        <a:t>Consejerías Electorales</a:t>
                      </a:r>
                    </a:p>
                    <a:p>
                      <a:pPr algn="ctr" fontAlgn="ctr"/>
                      <a:r>
                        <a:rPr lang="es-ES" sz="1200" u="none" strike="noStrike" dirty="0">
                          <a:effectLst/>
                          <a:latin typeface="Segoe UI" panose="020B0502040204020203" pitchFamily="34" charset="0"/>
                          <a:cs typeface="Segoe UI" panose="020B0502040204020203" pitchFamily="34" charset="0"/>
                        </a:rPr>
                        <a:t>Vocal Ejecutivo INE Coahuila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INE</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lvl="0" algn="l"/>
                      <a:r>
                        <a:rPr lang="es-ES" sz="1200" b="0" u="none" strike="noStrike" dirty="0">
                          <a:effectLst/>
                          <a:latin typeface="Segoe UI" panose="020B0502040204020203" pitchFamily="34" charset="0"/>
                          <a:cs typeface="Segoe UI" panose="020B0502040204020203" pitchFamily="34" charset="0"/>
                        </a:rPr>
                        <a:t>Firmaron un convenio de colaboración con motivo de la organización de los Procesos Electorales Extraordinarios.</a:t>
                      </a:r>
                      <a:endParaRPr lang="es-MX" sz="1200" b="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82966127"/>
                  </a:ext>
                </a:extLst>
              </a:tr>
            </a:tbl>
          </a:graphicData>
        </a:graphic>
      </p:graphicFrame>
      <p:grpSp>
        <p:nvGrpSpPr>
          <p:cNvPr id="5" name="Grupo 4">
            <a:extLst>
              <a:ext uri="{FF2B5EF4-FFF2-40B4-BE49-F238E27FC236}">
                <a16:creationId xmlns:a16="http://schemas.microsoft.com/office/drawing/2014/main" id="{0737EB05-9327-4D18-9BAF-4D65C3CF3ECD}"/>
              </a:ext>
            </a:extLst>
          </p:cNvPr>
          <p:cNvGrpSpPr/>
          <p:nvPr/>
        </p:nvGrpSpPr>
        <p:grpSpPr>
          <a:xfrm>
            <a:off x="6797760" y="282799"/>
            <a:ext cx="5153658" cy="738669"/>
            <a:chOff x="11192838" y="864444"/>
            <a:chExt cx="8419687" cy="516012"/>
          </a:xfrm>
        </p:grpSpPr>
        <p:sp>
          <p:nvSpPr>
            <p:cNvPr id="6" name="Rectángulo 5">
              <a:extLst>
                <a:ext uri="{FF2B5EF4-FFF2-40B4-BE49-F238E27FC236}">
                  <a16:creationId xmlns:a16="http://schemas.microsoft.com/office/drawing/2014/main" id="{6A5B528A-8A43-691C-E396-BA3CDEEB0155}"/>
                </a:ext>
              </a:extLst>
            </p:cNvPr>
            <p:cNvSpPr/>
            <p:nvPr/>
          </p:nvSpPr>
          <p:spPr>
            <a:xfrm>
              <a:off x="11192838" y="864444"/>
              <a:ext cx="3714088" cy="516008"/>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 de abril de 2025</a:t>
              </a:r>
            </a:p>
            <a:p>
              <a:r>
                <a:rPr lang="es-MX" sz="1050" dirty="0">
                  <a:solidFill>
                    <a:schemeClr val="bg1">
                      <a:lumMod val="50000"/>
                    </a:schemeClr>
                  </a:solidFill>
                </a:rPr>
                <a:t>Periodo que se Informa: </a:t>
              </a:r>
            </a:p>
            <a:p>
              <a:r>
                <a:rPr lang="es-MX" sz="1050" b="1" dirty="0">
                  <a:solidFill>
                    <a:srgbClr val="6F0579"/>
                  </a:solidFill>
                </a:rPr>
                <a:t>01 al 30 de abril de 2025</a:t>
              </a:r>
            </a:p>
          </p:txBody>
        </p:sp>
        <p:sp>
          <p:nvSpPr>
            <p:cNvPr id="7" name="Rectángulo 6">
              <a:extLst>
                <a:ext uri="{FF2B5EF4-FFF2-40B4-BE49-F238E27FC236}">
                  <a16:creationId xmlns:a16="http://schemas.microsoft.com/office/drawing/2014/main" id="{8D131A5A-4DF6-8FD7-B613-100F65ED9333}"/>
                </a:ext>
              </a:extLst>
            </p:cNvPr>
            <p:cNvSpPr/>
            <p:nvPr/>
          </p:nvSpPr>
          <p:spPr>
            <a:xfrm>
              <a:off x="15660721" y="864444"/>
              <a:ext cx="3951804" cy="516012"/>
            </a:xfrm>
            <a:prstGeom prst="rect">
              <a:avLst/>
            </a:prstGeom>
          </p:spPr>
          <p:txBody>
            <a:bodyPr wrap="square">
              <a:spAutoFit/>
            </a:bodyPr>
            <a:lstStyle/>
            <a:p>
              <a:r>
                <a:rPr lang="es-MX" sz="1050" dirty="0">
                  <a:solidFill>
                    <a:schemeClr val="tx1">
                      <a:lumMod val="50000"/>
                      <a:lumOff val="50000"/>
                    </a:schemeClr>
                  </a:solidFill>
                </a:rPr>
                <a:t>Responsable de generar la información a través de su Secretario Particular:</a:t>
              </a:r>
            </a:p>
            <a:p>
              <a:r>
                <a:rPr lang="es-ES" sz="1050" b="1" dirty="0">
                  <a:solidFill>
                    <a:srgbClr val="002060"/>
                  </a:solidFill>
                </a:rPr>
                <a:t>Lic. Gerardo Mata Quintero.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spTree>
    <p:extLst>
      <p:ext uri="{BB962C8B-B14F-4D97-AF65-F5344CB8AC3E}">
        <p14:creationId xmlns:p14="http://schemas.microsoft.com/office/powerpoint/2010/main" val="2035449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9"/>
          <a:ext cx="11688789" cy="4982043"/>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673021">
                  <a:extLst>
                    <a:ext uri="{9D8B030D-6E8A-4147-A177-3AD203B41FA5}">
                      <a16:colId xmlns:a16="http://schemas.microsoft.com/office/drawing/2014/main" val="2967125531"/>
                    </a:ext>
                  </a:extLst>
                </a:gridCol>
                <a:gridCol w="2791922">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Toma de Protesta de Consejero Presidente Provisional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22/01/2025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Sala de sesiones del IEC</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Consejerías del IEC</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14171A"/>
                        </a:solidFill>
                        <a:effectLst/>
                        <a:latin typeface="Segoe UI" panose="020B0502040204020203" pitchFamily="34" charset="0"/>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14171A"/>
                          </a:solidFill>
                          <a:effectLst/>
                          <a:latin typeface="Segoe UI" panose="020B0502040204020203" pitchFamily="34" charset="0"/>
                          <a:cs typeface="Segoe UI" panose="020B0502040204020203" pitchFamily="34" charset="0"/>
                        </a:rPr>
                        <a:t>Toma de Protesta de Ley de Acuerdo a la Constitución, del Presidente Provisional.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377474807"/>
                  </a:ext>
                </a:extLst>
              </a:tr>
              <a:tr h="72407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de la Comisión del Servicio Profesional Electoral Nacional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23/01/2025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Consejero Presidente</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Consejerías del IEC</a:t>
                      </a:r>
                      <a:endParaRPr lang="es-MX" sz="1200" kern="120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Consejerías del IEC</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a la Sesión Ordinaria de la Comisión del Servicio Profesional Electoral Nacional.</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869719795"/>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de la Comisión de la Normatividad</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23/01/2025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Consejero Presidente</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Consejerías del IEC</a:t>
                      </a:r>
                      <a:endParaRPr lang="es-MX" sz="1200" kern="120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Consejerías del IEC</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a la Sesión Ordinaria de la Comisión de la Normatividad.</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de la Comisión de Quejas y Denuncias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23/01/2025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Consejero Presidente</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Consejerías del IEC</a:t>
                      </a:r>
                      <a:endParaRPr lang="es-MX" sz="1200" kern="120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Consejerías del 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a la Sesión Ordinaria de la Comisión de Quejas y Denuncias.</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1799288004"/>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del Comité de Administración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23/01/2025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Consejero Presidente</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Consejerías del IEC</a:t>
                      </a:r>
                      <a:endParaRPr lang="es-MX" sz="1200" kern="120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Consejerías del 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a la Sesión Ordinaria del Comité de Administración.</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498052252"/>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de la Comisión de Prerrogativas y Partidos Políticos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23/01/2025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Consejero Presidente</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Consejerías del IEC</a:t>
                      </a:r>
                      <a:endParaRPr lang="es-MX" sz="1200" kern="120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Consejerías del 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Partidos Políticos</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a la Sesión Ordinaria de la Comisión Prerrogativas y Partidos Políticos.</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1488932593"/>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de la Comisión Editorial y de Difusión de la Cultura Democrática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23/01/2025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Consejero Presidente</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Consejerías del IEC</a:t>
                      </a:r>
                      <a:endParaRPr lang="es-MX" sz="1200" kern="120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Consejerías del 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Partidos Políticos</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a la Sesión Ordinaria de la Comisión Editorial Y de la Difusión de la Cultura Democrática.</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660332923"/>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de la Comisión de Paridad de Género e Inclusión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23/01/2025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Consejero Presidente</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Consejerías del IEC</a:t>
                      </a:r>
                      <a:endParaRPr lang="es-MX" sz="1200" kern="120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Consejerías del 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Partidos Políticos</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a la Sesión Ordinaria de la Comisión de Paridad de Género e Inclusión.</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443731903"/>
                  </a:ext>
                </a:extLst>
              </a:tr>
            </a:tbl>
          </a:graphicData>
        </a:graphic>
      </p:graphicFrame>
      <p:grpSp>
        <p:nvGrpSpPr>
          <p:cNvPr id="5" name="Grupo 4">
            <a:extLst>
              <a:ext uri="{FF2B5EF4-FFF2-40B4-BE49-F238E27FC236}">
                <a16:creationId xmlns:a16="http://schemas.microsoft.com/office/drawing/2014/main" id="{7922347B-4864-CF05-3B31-B498E7ACCAFA}"/>
              </a:ext>
            </a:extLst>
          </p:cNvPr>
          <p:cNvGrpSpPr/>
          <p:nvPr/>
        </p:nvGrpSpPr>
        <p:grpSpPr>
          <a:xfrm>
            <a:off x="6797760" y="282799"/>
            <a:ext cx="5153658" cy="738669"/>
            <a:chOff x="11192838" y="864444"/>
            <a:chExt cx="8419687" cy="516012"/>
          </a:xfrm>
        </p:grpSpPr>
        <p:sp>
          <p:nvSpPr>
            <p:cNvPr id="6" name="Rectángulo 5">
              <a:extLst>
                <a:ext uri="{FF2B5EF4-FFF2-40B4-BE49-F238E27FC236}">
                  <a16:creationId xmlns:a16="http://schemas.microsoft.com/office/drawing/2014/main" id="{27D28D1C-0C6E-4CAD-E127-991118D808BA}"/>
                </a:ext>
              </a:extLst>
            </p:cNvPr>
            <p:cNvSpPr/>
            <p:nvPr/>
          </p:nvSpPr>
          <p:spPr>
            <a:xfrm>
              <a:off x="11192838" y="864444"/>
              <a:ext cx="3714088" cy="516008"/>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 de abril de 2025</a:t>
              </a:r>
            </a:p>
            <a:p>
              <a:r>
                <a:rPr lang="es-MX" sz="1050" dirty="0">
                  <a:solidFill>
                    <a:schemeClr val="bg1">
                      <a:lumMod val="50000"/>
                    </a:schemeClr>
                  </a:solidFill>
                </a:rPr>
                <a:t>Periodo que se Informa: </a:t>
              </a:r>
            </a:p>
            <a:p>
              <a:r>
                <a:rPr lang="es-MX" sz="1050" b="1" dirty="0">
                  <a:solidFill>
                    <a:srgbClr val="6F0579"/>
                  </a:solidFill>
                </a:rPr>
                <a:t>01 al 30 de abril de 2025</a:t>
              </a:r>
            </a:p>
          </p:txBody>
        </p:sp>
        <p:sp>
          <p:nvSpPr>
            <p:cNvPr id="7" name="Rectángulo 6">
              <a:extLst>
                <a:ext uri="{FF2B5EF4-FFF2-40B4-BE49-F238E27FC236}">
                  <a16:creationId xmlns:a16="http://schemas.microsoft.com/office/drawing/2014/main" id="{23719005-4652-AF93-FE74-8D99BB6BF89F}"/>
                </a:ext>
              </a:extLst>
            </p:cNvPr>
            <p:cNvSpPr/>
            <p:nvPr/>
          </p:nvSpPr>
          <p:spPr>
            <a:xfrm>
              <a:off x="15660721" y="864444"/>
              <a:ext cx="3951804" cy="516012"/>
            </a:xfrm>
            <a:prstGeom prst="rect">
              <a:avLst/>
            </a:prstGeom>
          </p:spPr>
          <p:txBody>
            <a:bodyPr wrap="square">
              <a:spAutoFit/>
            </a:bodyPr>
            <a:lstStyle/>
            <a:p>
              <a:r>
                <a:rPr lang="es-MX" sz="1050" dirty="0">
                  <a:solidFill>
                    <a:schemeClr val="tx1">
                      <a:lumMod val="50000"/>
                      <a:lumOff val="50000"/>
                    </a:schemeClr>
                  </a:solidFill>
                </a:rPr>
                <a:t>Responsable de generar la información a través de su Secretario Particular:</a:t>
              </a:r>
            </a:p>
            <a:p>
              <a:r>
                <a:rPr lang="es-ES" sz="1050" b="1" dirty="0">
                  <a:solidFill>
                    <a:srgbClr val="002060"/>
                  </a:solidFill>
                </a:rPr>
                <a:t>Lic. Gerardo Mata Quintero.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spTree>
    <p:extLst>
      <p:ext uri="{BB962C8B-B14F-4D97-AF65-F5344CB8AC3E}">
        <p14:creationId xmlns:p14="http://schemas.microsoft.com/office/powerpoint/2010/main" val="26623639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9"/>
          <a:ext cx="11688789" cy="5421650"/>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Entrevista a Tiempo.</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17/03/2025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Oficinas centrales de a tiempo TV</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u="none" strike="noStrike" dirty="0">
                          <a:effectLst/>
                          <a:latin typeface="Segoe UI" panose="020B0502040204020203" pitchFamily="34" charset="0"/>
                          <a:cs typeface="Segoe UI" panose="020B0502040204020203" pitchFamily="34" charset="0"/>
                        </a:rPr>
                        <a:t>Consejero Presidente</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Medio de Comunicación</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lvl="0" algn="l"/>
                      <a:r>
                        <a:rPr lang="es-ES" sz="1200" b="0" u="none" strike="noStrike" dirty="0">
                          <a:effectLst/>
                          <a:latin typeface="Segoe UI" panose="020B0502040204020203" pitchFamily="34" charset="0"/>
                          <a:cs typeface="Segoe UI" panose="020B0502040204020203" pitchFamily="34" charset="0"/>
                        </a:rPr>
                        <a:t>Se habló sobre el Proceso Electoral Judicial Extraordinario. </a:t>
                      </a:r>
                      <a:endParaRPr lang="es-MX" sz="1200" b="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1439962628"/>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Extraordinaria de Consejo General.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18/03/2025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u="none" strike="noStrike" dirty="0">
                          <a:effectLst/>
                          <a:latin typeface="Segoe UI" panose="020B0502040204020203" pitchFamily="34" charset="0"/>
                          <a:cs typeface="Segoe UI" panose="020B0502040204020203" pitchFamily="34" charset="0"/>
                        </a:rPr>
                        <a:t>Consejero Presidente</a:t>
                      </a:r>
                    </a:p>
                    <a:p>
                      <a:pPr algn="ctr" fontAlgn="ctr"/>
                      <a:r>
                        <a:rPr lang="es-ES" sz="1200" u="none" strike="noStrike" dirty="0">
                          <a:effectLst/>
                          <a:latin typeface="Segoe UI" panose="020B0502040204020203" pitchFamily="34" charset="0"/>
                          <a:cs typeface="Segoe UI" panose="020B0502040204020203" pitchFamily="34" charset="0"/>
                        </a:rPr>
                        <a:t>Consejerías Electorales</a:t>
                      </a:r>
                    </a:p>
                    <a:p>
                      <a:pPr algn="ctr" fontAlgn="ctr"/>
                      <a:r>
                        <a:rPr lang="es-ES" sz="1200" u="none" strike="noStrike" dirty="0">
                          <a:effectLst/>
                          <a:latin typeface="Segoe UI" panose="020B0502040204020203" pitchFamily="34" charset="0"/>
                          <a:cs typeface="Segoe UI" panose="020B0502040204020203" pitchFamily="34" charset="0"/>
                        </a:rPr>
                        <a:t>Secretario Ejecutivo</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a la Sesión Extraordinaria del Consejo General.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4097772725"/>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Extraordinaria Urgente de Consejo General.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18/03/2025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u="none" strike="noStrike" dirty="0">
                          <a:effectLst/>
                          <a:latin typeface="Segoe UI" panose="020B0502040204020203" pitchFamily="34" charset="0"/>
                          <a:cs typeface="Segoe UI" panose="020B0502040204020203" pitchFamily="34" charset="0"/>
                        </a:rPr>
                        <a:t>Consejero Presidente</a:t>
                      </a:r>
                    </a:p>
                    <a:p>
                      <a:pPr algn="ctr" fontAlgn="ctr"/>
                      <a:r>
                        <a:rPr lang="es-ES" sz="1200" u="none" strike="noStrike" dirty="0">
                          <a:effectLst/>
                          <a:latin typeface="Segoe UI" panose="020B0502040204020203" pitchFamily="34" charset="0"/>
                          <a:cs typeface="Segoe UI" panose="020B0502040204020203" pitchFamily="34" charset="0"/>
                        </a:rPr>
                        <a:t>Consejerías Electorales</a:t>
                      </a:r>
                    </a:p>
                    <a:p>
                      <a:pPr algn="ctr" fontAlgn="ctr"/>
                      <a:r>
                        <a:rPr lang="es-ES" sz="1200" u="none" strike="noStrike" dirty="0">
                          <a:effectLst/>
                          <a:latin typeface="Segoe UI" panose="020B0502040204020203" pitchFamily="34" charset="0"/>
                          <a:cs typeface="Segoe UI" panose="020B0502040204020203" pitchFamily="34" charset="0"/>
                        </a:rPr>
                        <a:t>Secretario Ejecutivo</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a la Sesión Extraordinaria Urgente del Consejo General.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950266175"/>
                  </a:ext>
                </a:extLst>
              </a:tr>
              <a:tr h="97573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Ponencia COPARMEX.</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19/03/2025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u="none" strike="noStrike" dirty="0">
                          <a:effectLst/>
                          <a:latin typeface="Segoe UI" panose="020B0502040204020203" pitchFamily="34" charset="0"/>
                          <a:cs typeface="Segoe UI" panose="020B0502040204020203" pitchFamily="34" charset="0"/>
                        </a:rPr>
                        <a:t>Consejero Presidente</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COPARMEX</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lvl="0" algn="l"/>
                      <a:r>
                        <a:rPr lang="es-ES" sz="1200" b="0" u="none" strike="noStrike" dirty="0">
                          <a:effectLst/>
                          <a:latin typeface="Segoe UI" panose="020B0502040204020203" pitchFamily="34" charset="0"/>
                          <a:cs typeface="Segoe UI" panose="020B0502040204020203" pitchFamily="34" charset="0"/>
                        </a:rPr>
                        <a:t>Se asistió a la sesión de la Comisión de Fortalecimiento Cívico y Democrático de la COPARMEX en donde se conversó sobre temas relevantes del Proceso Electoral Judicial Extraordinario.</a:t>
                      </a:r>
                      <a:endParaRPr lang="es-MX" sz="1200" b="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946323177"/>
                  </a:ext>
                </a:extLst>
              </a:tr>
              <a:tr h="111401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Firma de Convenio ICAI.</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19/03/2025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Sala de Sesiones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u="none" strike="noStrike" dirty="0">
                          <a:effectLst/>
                          <a:latin typeface="Segoe UI" panose="020B0502040204020203" pitchFamily="34" charset="0"/>
                          <a:cs typeface="Segoe UI" panose="020B0502040204020203" pitchFamily="34" charset="0"/>
                        </a:rPr>
                        <a:t>Consejero Presidente</a:t>
                      </a:r>
                    </a:p>
                    <a:p>
                      <a:pPr algn="ctr" fontAlgn="ctr"/>
                      <a:r>
                        <a:rPr lang="es-ES" sz="1200" u="none" strike="noStrike" dirty="0">
                          <a:effectLst/>
                          <a:latin typeface="Segoe UI" panose="020B0502040204020203" pitchFamily="34" charset="0"/>
                          <a:cs typeface="Segoe UI" panose="020B0502040204020203" pitchFamily="34" charset="0"/>
                        </a:rPr>
                        <a:t>Consejerías Electorales</a:t>
                      </a:r>
                    </a:p>
                    <a:p>
                      <a:pPr algn="ctr" fontAlgn="ctr"/>
                      <a:r>
                        <a:rPr lang="es-ES" sz="1200" u="none" strike="noStrike" dirty="0">
                          <a:effectLst/>
                          <a:latin typeface="Segoe UI" panose="020B0502040204020203" pitchFamily="34" charset="0"/>
                          <a:cs typeface="Segoe UI" panose="020B0502040204020203" pitchFamily="34" charset="0"/>
                        </a:rPr>
                        <a:t>Representante legal ICAI</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ICAI</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lvl="0" algn="l"/>
                      <a:r>
                        <a:rPr lang="es-ES" sz="1200" b="0" u="none" strike="noStrike" dirty="0">
                          <a:effectLst/>
                          <a:latin typeface="Segoe UI" panose="020B0502040204020203" pitchFamily="34" charset="0"/>
                          <a:cs typeface="Segoe UI" panose="020B0502040204020203" pitchFamily="34" charset="0"/>
                        </a:rPr>
                        <a:t>El Instituto Electoral de Coahuila y el Instituto Coahuilense de Acceso a la Información Pública firmaron un Convenio de colaboración para la difusión del micrositio “Conóceles”.</a:t>
                      </a:r>
                      <a:endParaRPr lang="es-MX" sz="1200" b="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Fiscalía Especializada de Delitos Electorales.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19/03/2025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Junta Local del INE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u="none" strike="noStrike" dirty="0">
                          <a:effectLst/>
                          <a:latin typeface="Segoe UI" panose="020B0502040204020203" pitchFamily="34" charset="0"/>
                          <a:cs typeface="Segoe UI" panose="020B0502040204020203" pitchFamily="34" charset="0"/>
                        </a:rPr>
                        <a:t>Consejero Presidente</a:t>
                      </a:r>
                    </a:p>
                    <a:p>
                      <a:pPr algn="ctr" fontAlgn="ctr"/>
                      <a:r>
                        <a:rPr lang="es-ES" sz="1200" u="none" strike="noStrike" dirty="0">
                          <a:effectLst/>
                          <a:latin typeface="Segoe UI" panose="020B0502040204020203" pitchFamily="34" charset="0"/>
                          <a:cs typeface="Segoe UI" panose="020B0502040204020203" pitchFamily="34" charset="0"/>
                        </a:rPr>
                        <a:t>Fiscal Especial en Delitos Electorales</a:t>
                      </a:r>
                    </a:p>
                    <a:p>
                      <a:pPr algn="ctr" fontAlgn="ctr"/>
                      <a:r>
                        <a:rPr lang="es-ES" sz="1200" u="none" strike="noStrike" dirty="0">
                          <a:effectLst/>
                          <a:latin typeface="Segoe UI" panose="020B0502040204020203" pitchFamily="34" charset="0"/>
                          <a:cs typeface="Segoe UI" panose="020B0502040204020203" pitchFamily="34" charset="0"/>
                        </a:rPr>
                        <a:t>Vocal Ejecutivo del INE Coahuila </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Fiscalía Especializada</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Junta Local del INE en Coahuila</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a la Reunión de trabajo de la Fiscalía Especializada de Delitos Electorales.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1404688234"/>
                  </a:ext>
                </a:extLst>
              </a:tr>
            </a:tbl>
          </a:graphicData>
        </a:graphic>
      </p:graphicFrame>
      <p:grpSp>
        <p:nvGrpSpPr>
          <p:cNvPr id="5" name="Grupo 4">
            <a:extLst>
              <a:ext uri="{FF2B5EF4-FFF2-40B4-BE49-F238E27FC236}">
                <a16:creationId xmlns:a16="http://schemas.microsoft.com/office/drawing/2014/main" id="{32AC89AB-658E-84D2-69D3-9EB73462B00C}"/>
              </a:ext>
            </a:extLst>
          </p:cNvPr>
          <p:cNvGrpSpPr/>
          <p:nvPr/>
        </p:nvGrpSpPr>
        <p:grpSpPr>
          <a:xfrm>
            <a:off x="6797760" y="282799"/>
            <a:ext cx="5153658" cy="738669"/>
            <a:chOff x="11192838" y="864444"/>
            <a:chExt cx="8419687" cy="516012"/>
          </a:xfrm>
        </p:grpSpPr>
        <p:sp>
          <p:nvSpPr>
            <p:cNvPr id="6" name="Rectángulo 5">
              <a:extLst>
                <a:ext uri="{FF2B5EF4-FFF2-40B4-BE49-F238E27FC236}">
                  <a16:creationId xmlns:a16="http://schemas.microsoft.com/office/drawing/2014/main" id="{D48522E4-34F6-1552-6135-707715988701}"/>
                </a:ext>
              </a:extLst>
            </p:cNvPr>
            <p:cNvSpPr/>
            <p:nvPr/>
          </p:nvSpPr>
          <p:spPr>
            <a:xfrm>
              <a:off x="11192838" y="864444"/>
              <a:ext cx="3714088" cy="516008"/>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 de abril de 2025</a:t>
              </a:r>
            </a:p>
            <a:p>
              <a:r>
                <a:rPr lang="es-MX" sz="1050" dirty="0">
                  <a:solidFill>
                    <a:schemeClr val="bg1">
                      <a:lumMod val="50000"/>
                    </a:schemeClr>
                  </a:solidFill>
                </a:rPr>
                <a:t>Periodo que se Informa: </a:t>
              </a:r>
            </a:p>
            <a:p>
              <a:r>
                <a:rPr lang="es-MX" sz="1050" b="1" dirty="0">
                  <a:solidFill>
                    <a:srgbClr val="6F0579"/>
                  </a:solidFill>
                </a:rPr>
                <a:t>01 al 30 de abril de 2025</a:t>
              </a:r>
            </a:p>
          </p:txBody>
        </p:sp>
        <p:sp>
          <p:nvSpPr>
            <p:cNvPr id="7" name="Rectángulo 6">
              <a:extLst>
                <a:ext uri="{FF2B5EF4-FFF2-40B4-BE49-F238E27FC236}">
                  <a16:creationId xmlns:a16="http://schemas.microsoft.com/office/drawing/2014/main" id="{1BB81FD7-FC1A-73BB-D3AC-93B892EB0B31}"/>
                </a:ext>
              </a:extLst>
            </p:cNvPr>
            <p:cNvSpPr/>
            <p:nvPr/>
          </p:nvSpPr>
          <p:spPr>
            <a:xfrm>
              <a:off x="15660721" y="864444"/>
              <a:ext cx="3951804" cy="516012"/>
            </a:xfrm>
            <a:prstGeom prst="rect">
              <a:avLst/>
            </a:prstGeom>
          </p:spPr>
          <p:txBody>
            <a:bodyPr wrap="square">
              <a:spAutoFit/>
            </a:bodyPr>
            <a:lstStyle/>
            <a:p>
              <a:r>
                <a:rPr lang="es-MX" sz="1050" dirty="0">
                  <a:solidFill>
                    <a:schemeClr val="tx1">
                      <a:lumMod val="50000"/>
                      <a:lumOff val="50000"/>
                    </a:schemeClr>
                  </a:solidFill>
                </a:rPr>
                <a:t>Responsable de generar la información a través de su Secretario Particular:</a:t>
              </a:r>
            </a:p>
            <a:p>
              <a:r>
                <a:rPr lang="es-ES" sz="1050" b="1" dirty="0">
                  <a:solidFill>
                    <a:srgbClr val="002060"/>
                  </a:solidFill>
                </a:rPr>
                <a:t>Lic. Gerardo Mata Quintero.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spTree>
    <p:extLst>
      <p:ext uri="{BB962C8B-B14F-4D97-AF65-F5344CB8AC3E}">
        <p14:creationId xmlns:p14="http://schemas.microsoft.com/office/powerpoint/2010/main" val="6207942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9"/>
          <a:ext cx="11688789" cy="5355855"/>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139625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Mesa de Consejerías.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20/03/2025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Sala de juntas del 4to piso</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u="none" strike="noStrike" dirty="0">
                          <a:effectLst/>
                          <a:latin typeface="Segoe UI" panose="020B0502040204020203" pitchFamily="34" charset="0"/>
                          <a:cs typeface="Segoe UI" panose="020B0502040204020203" pitchFamily="34" charset="0"/>
                        </a:rPr>
                        <a:t>Consejero Presidente</a:t>
                      </a:r>
                    </a:p>
                    <a:p>
                      <a:pPr algn="ctr" fontAlgn="ctr"/>
                      <a:r>
                        <a:rPr lang="es-ES" sz="1200" u="none" strike="noStrike" dirty="0">
                          <a:effectLst/>
                          <a:latin typeface="Segoe UI" panose="020B0502040204020203" pitchFamily="34" charset="0"/>
                          <a:cs typeface="Segoe UI" panose="020B0502040204020203" pitchFamily="34" charset="0"/>
                        </a:rPr>
                        <a:t>Consejerías Electorales</a:t>
                      </a:r>
                    </a:p>
                    <a:p>
                      <a:pPr algn="ctr" fontAlgn="ctr"/>
                      <a:r>
                        <a:rPr lang="es-ES" sz="1200" u="none" strike="noStrike" dirty="0">
                          <a:effectLst/>
                          <a:latin typeface="Segoe UI" panose="020B0502040204020203" pitchFamily="34" charset="0"/>
                          <a:cs typeface="Segoe UI" panose="020B0502040204020203" pitchFamily="34" charset="0"/>
                        </a:rPr>
                        <a:t>Secretario Ejecutivo</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Se asistió a </a:t>
                      </a:r>
                      <a:r>
                        <a:rPr lang="es-MX" sz="1200" kern="1200" dirty="0">
                          <a:solidFill>
                            <a:schemeClr val="dk1"/>
                          </a:solidFill>
                          <a:effectLst/>
                          <a:latin typeface="Segoe UI" panose="020B0502040204020203" pitchFamily="34" charset="0"/>
                          <a:ea typeface="+mn-ea"/>
                          <a:cs typeface="Segoe UI" panose="020B0502040204020203" pitchFamily="34" charset="0"/>
                        </a:rPr>
                        <a:t>Mesa de Consejerías </a:t>
                      </a:r>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Electorales del IEC, en la cual se abordaron temas relativos al PELO 2024-2025 y la próxima Sesión Extraordinaria del Consejo General.</a:t>
                      </a:r>
                    </a:p>
                  </a:txBody>
                  <a:tcPr marL="1503" marR="1503" marT="1503" marB="0" anchor="ctr">
                    <a:solidFill>
                      <a:srgbClr val="E6E6E6"/>
                    </a:solidFill>
                  </a:tcPr>
                </a:tc>
                <a:extLst>
                  <a:ext uri="{0D108BD9-81ED-4DB2-BD59-A6C34878D82A}">
                    <a16:rowId xmlns:a16="http://schemas.microsoft.com/office/drawing/2014/main" val="1393150351"/>
                  </a:ext>
                </a:extLst>
              </a:tr>
              <a:tr h="895806">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Extraordinaria de la Comisión de Prerrogativas y Partidos Políticos.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21/03/2025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u="none" strike="noStrike" dirty="0">
                          <a:effectLst/>
                          <a:latin typeface="Segoe UI" panose="020B0502040204020203" pitchFamily="34" charset="0"/>
                          <a:cs typeface="Segoe UI" panose="020B0502040204020203" pitchFamily="34" charset="0"/>
                        </a:rPr>
                        <a:t>Consejero Presidente</a:t>
                      </a:r>
                    </a:p>
                    <a:p>
                      <a:pPr algn="ctr" fontAlgn="ctr"/>
                      <a:r>
                        <a:rPr lang="es-ES" sz="1200" u="none" strike="noStrike" dirty="0">
                          <a:effectLst/>
                          <a:latin typeface="Segoe UI" panose="020B0502040204020203" pitchFamily="34" charset="0"/>
                          <a:cs typeface="Segoe UI" panose="020B0502040204020203" pitchFamily="34" charset="0"/>
                        </a:rPr>
                        <a:t>Consejerías Electorales</a:t>
                      </a:r>
                    </a:p>
                    <a:p>
                      <a:pPr algn="ctr" fontAlgn="ctr"/>
                      <a:r>
                        <a:rPr lang="es-ES" sz="1200" u="none" strike="noStrike" dirty="0">
                          <a:effectLst/>
                          <a:latin typeface="Segoe UI" panose="020B0502040204020203" pitchFamily="34" charset="0"/>
                          <a:cs typeface="Segoe UI" panose="020B0502040204020203" pitchFamily="34" charset="0"/>
                        </a:rPr>
                        <a:t>Secretario Ejecutivo</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lvl="0" algn="l"/>
                      <a:r>
                        <a:rPr lang="es-ES" sz="1200" b="0" u="none" strike="noStrike" dirty="0">
                          <a:effectLst/>
                          <a:latin typeface="Segoe UI" panose="020B0502040204020203" pitchFamily="34" charset="0"/>
                          <a:cs typeface="Segoe UI" panose="020B0502040204020203" pitchFamily="34" charset="0"/>
                        </a:rPr>
                        <a:t>Se asistió a la Sesión Extraordinaria de la Comisión de Prerrogativas y Partidos Políticos. </a:t>
                      </a:r>
                      <a:endParaRPr lang="es-MX" sz="1200" b="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1587241409"/>
                  </a:ext>
                </a:extLst>
              </a:tr>
              <a:tr h="144281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Foro sobre Auto adscripción Calificada y Acciones Afirmativas en la comunidad LGBTTTIQ+.</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24/03/2025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Híbrida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Consejero Presidente</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IEPC Jalisco</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b="0" i="0" dirty="0">
                          <a:solidFill>
                            <a:srgbClr val="14171A"/>
                          </a:solidFill>
                          <a:effectLst/>
                          <a:latin typeface="Segoe UI" panose="020B0502040204020203" pitchFamily="34" charset="0"/>
                          <a:cs typeface="Segoe UI" panose="020B0502040204020203" pitchFamily="34" charset="0"/>
                        </a:rPr>
                        <a:t>El Consejero Presidente participó en el foro sobre la Auto-Adscripción Calificada y Acciones Afirmativas para la Población LGBTTTIQ+, organizado por el Instituto Electoral y de Participación Ciudadana de Jalisco y la revista “Voz y Voto”.</a:t>
                      </a:r>
                      <a:endParaRPr lang="es-MX" sz="1200" b="0" i="0" dirty="0">
                        <a:solidFill>
                          <a:srgbClr val="14171A"/>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676106">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de Vinculación del INE con los OPLES.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24/03/2025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Consejero Presidente</a:t>
                      </a:r>
                    </a:p>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Consejerías Electorales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b="0" i="0" dirty="0">
                          <a:solidFill>
                            <a:srgbClr val="14171A"/>
                          </a:solidFill>
                          <a:effectLst/>
                          <a:latin typeface="Segoe UI" panose="020B0502040204020203" pitchFamily="34" charset="0"/>
                          <a:cs typeface="Segoe UI" panose="020B0502040204020203" pitchFamily="34" charset="0"/>
                        </a:rPr>
                        <a:t>Se presidió la Sesión Ordinaria de la Comisión del Vinculación INE-OPLES.</a:t>
                      </a:r>
                      <a:endParaRPr lang="es-MX" sz="1200" b="0" i="0" dirty="0">
                        <a:solidFill>
                          <a:srgbClr val="14171A"/>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511367940"/>
                  </a:ext>
                </a:extLst>
              </a:tr>
            </a:tbl>
          </a:graphicData>
        </a:graphic>
      </p:graphicFrame>
      <p:grpSp>
        <p:nvGrpSpPr>
          <p:cNvPr id="5" name="Grupo 4">
            <a:extLst>
              <a:ext uri="{FF2B5EF4-FFF2-40B4-BE49-F238E27FC236}">
                <a16:creationId xmlns:a16="http://schemas.microsoft.com/office/drawing/2014/main" id="{FF8366A4-0069-406C-77E3-4601BCF1EA29}"/>
              </a:ext>
            </a:extLst>
          </p:cNvPr>
          <p:cNvGrpSpPr/>
          <p:nvPr/>
        </p:nvGrpSpPr>
        <p:grpSpPr>
          <a:xfrm>
            <a:off x="6797760" y="282799"/>
            <a:ext cx="5153658" cy="738669"/>
            <a:chOff x="11192838" y="864444"/>
            <a:chExt cx="8419687" cy="516012"/>
          </a:xfrm>
        </p:grpSpPr>
        <p:sp>
          <p:nvSpPr>
            <p:cNvPr id="6" name="Rectángulo 5">
              <a:extLst>
                <a:ext uri="{FF2B5EF4-FFF2-40B4-BE49-F238E27FC236}">
                  <a16:creationId xmlns:a16="http://schemas.microsoft.com/office/drawing/2014/main" id="{C29F64CD-7ABD-EA2A-3156-BEC70606C3A7}"/>
                </a:ext>
              </a:extLst>
            </p:cNvPr>
            <p:cNvSpPr/>
            <p:nvPr/>
          </p:nvSpPr>
          <p:spPr>
            <a:xfrm>
              <a:off x="11192838" y="864444"/>
              <a:ext cx="3714088" cy="516008"/>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 de abril de 2025</a:t>
              </a:r>
            </a:p>
            <a:p>
              <a:r>
                <a:rPr lang="es-MX" sz="1050" dirty="0">
                  <a:solidFill>
                    <a:schemeClr val="bg1">
                      <a:lumMod val="50000"/>
                    </a:schemeClr>
                  </a:solidFill>
                </a:rPr>
                <a:t>Periodo que se Informa: </a:t>
              </a:r>
            </a:p>
            <a:p>
              <a:r>
                <a:rPr lang="es-MX" sz="1050" b="1" dirty="0">
                  <a:solidFill>
                    <a:srgbClr val="6F0579"/>
                  </a:solidFill>
                </a:rPr>
                <a:t>01 al 30 de abril de 2025</a:t>
              </a:r>
            </a:p>
          </p:txBody>
        </p:sp>
        <p:sp>
          <p:nvSpPr>
            <p:cNvPr id="7" name="Rectángulo 6">
              <a:extLst>
                <a:ext uri="{FF2B5EF4-FFF2-40B4-BE49-F238E27FC236}">
                  <a16:creationId xmlns:a16="http://schemas.microsoft.com/office/drawing/2014/main" id="{F69F4680-56FF-6DAE-A107-19E9BE314BCC}"/>
                </a:ext>
              </a:extLst>
            </p:cNvPr>
            <p:cNvSpPr/>
            <p:nvPr/>
          </p:nvSpPr>
          <p:spPr>
            <a:xfrm>
              <a:off x="15660721" y="864444"/>
              <a:ext cx="3951804" cy="516012"/>
            </a:xfrm>
            <a:prstGeom prst="rect">
              <a:avLst/>
            </a:prstGeom>
          </p:spPr>
          <p:txBody>
            <a:bodyPr wrap="square">
              <a:spAutoFit/>
            </a:bodyPr>
            <a:lstStyle/>
            <a:p>
              <a:r>
                <a:rPr lang="es-MX" sz="1050" dirty="0">
                  <a:solidFill>
                    <a:schemeClr val="tx1">
                      <a:lumMod val="50000"/>
                      <a:lumOff val="50000"/>
                    </a:schemeClr>
                  </a:solidFill>
                </a:rPr>
                <a:t>Responsable de generar la información a través de su Secretario Particular:</a:t>
              </a:r>
            </a:p>
            <a:p>
              <a:r>
                <a:rPr lang="es-ES" sz="1050" b="1" dirty="0">
                  <a:solidFill>
                    <a:srgbClr val="002060"/>
                  </a:solidFill>
                </a:rPr>
                <a:t>Lic. Gerardo Mata Quintero.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spTree>
    <p:extLst>
      <p:ext uri="{BB962C8B-B14F-4D97-AF65-F5344CB8AC3E}">
        <p14:creationId xmlns:p14="http://schemas.microsoft.com/office/powerpoint/2010/main" val="36831755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9"/>
          <a:ext cx="11688789" cy="4974252"/>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Mesa de Coordinación Estatal para la Construcción de Paz y Seguridad.</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25/03/2025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Palacio de Gobierno</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Consejero Presidente</a:t>
                      </a:r>
                    </a:p>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Consejería Electoral</a:t>
                      </a:r>
                    </a:p>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Gobernador del Estado</a:t>
                      </a:r>
                    </a:p>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Secretario de Gobierno</a:t>
                      </a:r>
                    </a:p>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Gobierno del Estado de Coahuila de Zaragoza</a:t>
                      </a:r>
                      <a:endParaRPr lang="es-ES"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 informaron las actividades que se han llevado a cabo en el Instituto ante la elección judicial del presente año  con la finalidad de que todos los actores de esta mesa de coordinación estén en sintonía con los tiempos y procesos.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25773751"/>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Mesa de Consejería.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25/03/2025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Sala de juntas del 4to piso</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Consejero Presidente</a:t>
                      </a:r>
                    </a:p>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Consejerías Electorales</a:t>
                      </a:r>
                    </a:p>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Secretario Ejecutivo</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Se asistió a </a:t>
                      </a:r>
                      <a:r>
                        <a:rPr lang="es-MX" sz="1200" kern="1200" dirty="0">
                          <a:solidFill>
                            <a:schemeClr val="dk1"/>
                          </a:solidFill>
                          <a:effectLst/>
                          <a:latin typeface="Segoe UI" panose="020B0502040204020203" pitchFamily="34" charset="0"/>
                          <a:ea typeface="+mn-ea"/>
                          <a:cs typeface="Segoe UI" panose="020B0502040204020203" pitchFamily="34" charset="0"/>
                        </a:rPr>
                        <a:t>Mesa de Consejerías </a:t>
                      </a:r>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Electorales del IEC, en la cual se abordaron temas relativos al PELO 2024-2025 y la próxima Sesión Extraordinaria del Consejo General.</a:t>
                      </a:r>
                    </a:p>
                  </a:txBody>
                  <a:tcPr marL="1503" marR="1503" marT="1503" marB="0" anchor="ctr">
                    <a:solidFill>
                      <a:srgbClr val="E6E6E6"/>
                    </a:solidFill>
                  </a:tcPr>
                </a:tc>
                <a:extLst>
                  <a:ext uri="{0D108BD9-81ED-4DB2-BD59-A6C34878D82A}">
                    <a16:rowId xmlns:a16="http://schemas.microsoft.com/office/drawing/2014/main" val="781494900"/>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Firma </a:t>
                      </a:r>
                      <a:r>
                        <a:rPr kumimoji="0" lang="es-ES" sz="1200" b="0" i="0" u="none" strike="noStrike" kern="1200" cap="none" spc="0" normalizeH="0" baseline="0" noProof="0" dirty="0" err="1">
                          <a:ln>
                            <a:noFill/>
                          </a:ln>
                          <a:solidFill>
                            <a:srgbClr val="000000"/>
                          </a:solidFill>
                          <a:effectLst/>
                          <a:uLnTx/>
                          <a:uFillTx/>
                          <a:latin typeface="Segoe UI" panose="020B0502040204020203" pitchFamily="34" charset="0"/>
                          <a:ea typeface="+mn-ea"/>
                          <a:cs typeface="Segoe UI" panose="020B0502040204020203" pitchFamily="34" charset="0"/>
                        </a:rPr>
                        <a:t>Addendum</a:t>
                      </a: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Convenio Modificatorio del Observatorio de Participación Política de las Mujeres.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25/03/2025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Sala de Sesiones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Consejero Presidente</a:t>
                      </a:r>
                    </a:p>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Consejerías Electorales</a:t>
                      </a:r>
                    </a:p>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Secretario Ejecutivo</a:t>
                      </a:r>
                    </a:p>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Magistrada Presidenta del TECZ</a:t>
                      </a:r>
                    </a:p>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Fiscal General del Estado</a:t>
                      </a:r>
                    </a:p>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Secretaria de las Mujeres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TECZ</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FGE</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SM</a:t>
                      </a: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 llevó a cabo la firma del </a:t>
                      </a:r>
                      <a:r>
                        <a:rPr kumimoji="0" lang="es-ES" sz="1200" b="0" i="0" u="none" strike="noStrike" kern="1200" cap="none" spc="0" normalizeH="0" baseline="0" noProof="0" dirty="0" err="1">
                          <a:ln>
                            <a:noFill/>
                          </a:ln>
                          <a:solidFill>
                            <a:srgbClr val="000000"/>
                          </a:solidFill>
                          <a:effectLst/>
                          <a:uLnTx/>
                          <a:uFillTx/>
                          <a:latin typeface="Segoe UI" panose="020B0502040204020203" pitchFamily="34" charset="0"/>
                          <a:ea typeface="+mn-ea"/>
                          <a:cs typeface="Segoe UI" panose="020B0502040204020203" pitchFamily="34" charset="0"/>
                        </a:rPr>
                        <a:t>Addendum</a:t>
                      </a: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del Convenio Modificatorio del Observatorio de Participación Política de las Mujeres en Coahuila, así como la toma de protesta de las integrantes no permanentes para el Ejercicio 2025.</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162682544"/>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del Consejo General.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25/03/2025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Consejero Presidente</a:t>
                      </a:r>
                    </a:p>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Consejerías Electorales</a:t>
                      </a:r>
                    </a:p>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Secretario Ejecutivo</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b="0" u="none" strike="noStrike" dirty="0">
                          <a:effectLst/>
                          <a:latin typeface="Segoe UI" panose="020B0502040204020203" pitchFamily="34" charset="0"/>
                          <a:cs typeface="Segoe UI" panose="020B0502040204020203" pitchFamily="34" charset="0"/>
                        </a:rPr>
                        <a:t>Se asistió y se presidió la Sesión Ordinaria del Consejo General del Instituto Electoral de Coahuila.</a:t>
                      </a:r>
                      <a:endParaRPr lang="es-MX" sz="1200" b="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513077035"/>
                  </a:ext>
                </a:extLst>
              </a:tr>
            </a:tbl>
          </a:graphicData>
        </a:graphic>
      </p:graphicFrame>
      <p:grpSp>
        <p:nvGrpSpPr>
          <p:cNvPr id="5" name="Grupo 4">
            <a:extLst>
              <a:ext uri="{FF2B5EF4-FFF2-40B4-BE49-F238E27FC236}">
                <a16:creationId xmlns:a16="http://schemas.microsoft.com/office/drawing/2014/main" id="{44F7493F-1F73-A79D-BB12-EDC83BE9DD11}"/>
              </a:ext>
            </a:extLst>
          </p:cNvPr>
          <p:cNvGrpSpPr/>
          <p:nvPr/>
        </p:nvGrpSpPr>
        <p:grpSpPr>
          <a:xfrm>
            <a:off x="6797760" y="282799"/>
            <a:ext cx="5153658" cy="738669"/>
            <a:chOff x="11192838" y="864444"/>
            <a:chExt cx="8419687" cy="516012"/>
          </a:xfrm>
        </p:grpSpPr>
        <p:sp>
          <p:nvSpPr>
            <p:cNvPr id="6" name="Rectángulo 5">
              <a:extLst>
                <a:ext uri="{FF2B5EF4-FFF2-40B4-BE49-F238E27FC236}">
                  <a16:creationId xmlns:a16="http://schemas.microsoft.com/office/drawing/2014/main" id="{DF941BCF-1550-816E-C88A-C9F2B6CCF921}"/>
                </a:ext>
              </a:extLst>
            </p:cNvPr>
            <p:cNvSpPr/>
            <p:nvPr/>
          </p:nvSpPr>
          <p:spPr>
            <a:xfrm>
              <a:off x="11192838" y="864444"/>
              <a:ext cx="3714088" cy="516008"/>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 de abril de 2025</a:t>
              </a:r>
            </a:p>
            <a:p>
              <a:r>
                <a:rPr lang="es-MX" sz="1050" dirty="0">
                  <a:solidFill>
                    <a:schemeClr val="bg1">
                      <a:lumMod val="50000"/>
                    </a:schemeClr>
                  </a:solidFill>
                </a:rPr>
                <a:t>Periodo que se Informa: </a:t>
              </a:r>
            </a:p>
            <a:p>
              <a:r>
                <a:rPr lang="es-MX" sz="1050" b="1" dirty="0">
                  <a:solidFill>
                    <a:srgbClr val="6F0579"/>
                  </a:solidFill>
                </a:rPr>
                <a:t>01 al 30 de abril de 2025</a:t>
              </a:r>
            </a:p>
          </p:txBody>
        </p:sp>
        <p:sp>
          <p:nvSpPr>
            <p:cNvPr id="7" name="Rectángulo 6">
              <a:extLst>
                <a:ext uri="{FF2B5EF4-FFF2-40B4-BE49-F238E27FC236}">
                  <a16:creationId xmlns:a16="http://schemas.microsoft.com/office/drawing/2014/main" id="{E111CD41-40D5-7C02-3429-7E1748AEADED}"/>
                </a:ext>
              </a:extLst>
            </p:cNvPr>
            <p:cNvSpPr/>
            <p:nvPr/>
          </p:nvSpPr>
          <p:spPr>
            <a:xfrm>
              <a:off x="15660721" y="864444"/>
              <a:ext cx="3951804" cy="516012"/>
            </a:xfrm>
            <a:prstGeom prst="rect">
              <a:avLst/>
            </a:prstGeom>
          </p:spPr>
          <p:txBody>
            <a:bodyPr wrap="square">
              <a:spAutoFit/>
            </a:bodyPr>
            <a:lstStyle/>
            <a:p>
              <a:r>
                <a:rPr lang="es-MX" sz="1050" dirty="0">
                  <a:solidFill>
                    <a:schemeClr val="tx1">
                      <a:lumMod val="50000"/>
                      <a:lumOff val="50000"/>
                    </a:schemeClr>
                  </a:solidFill>
                </a:rPr>
                <a:t>Responsable de generar la información a través de su Secretario Particular:</a:t>
              </a:r>
            </a:p>
            <a:p>
              <a:r>
                <a:rPr lang="es-ES" sz="1050" b="1" dirty="0">
                  <a:solidFill>
                    <a:srgbClr val="002060"/>
                  </a:solidFill>
                </a:rPr>
                <a:t>Lic. Gerardo Mata Quintero.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spTree>
    <p:extLst>
      <p:ext uri="{BB962C8B-B14F-4D97-AF65-F5344CB8AC3E}">
        <p14:creationId xmlns:p14="http://schemas.microsoft.com/office/powerpoint/2010/main" val="20310864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9"/>
          <a:ext cx="11688789" cy="4433698"/>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Comisión Especial de Elecciones Judiciales.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25/03/2025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Consejero Presidente</a:t>
                      </a:r>
                    </a:p>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Consejerías Electorales</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 asistió a la Reunión de trabajo para abordar temas referentes al PEJE-2025.</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4063016239"/>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Evento: “Intercambio de ideas, de Cara a las Elecciones Judiciales 2025”.</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27/03/2025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Hermosillo, Sonora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Consejero Presidente</a:t>
                      </a:r>
                    </a:p>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Consejerías Electorales</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IEE Sonora</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 participó como moderador en el panel “Elección Judicial: Retos y Oportunidades en su Implementación”.</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621649095"/>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Extraordinaria de la Comisión Especial</a:t>
                      </a: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de Elecciones Judiciales.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27/03/2025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Consejero Presidente</a:t>
                      </a:r>
                    </a:p>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Consejerías Electorales</a:t>
                      </a:r>
                    </a:p>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Secretario Ejecutivo</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a la Sesión Extraordinaria de la Comisión Especial de Elecciones Judiciales.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168940713"/>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Extraordinaria del Consejo General.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27/03/2025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u="none" strike="noStrike" dirty="0">
                          <a:effectLst/>
                          <a:latin typeface="Segoe UI" panose="020B0502040204020203" pitchFamily="34" charset="0"/>
                          <a:cs typeface="Segoe UI" panose="020B0502040204020203" pitchFamily="34" charset="0"/>
                        </a:rPr>
                        <a:t>Consejero Presidente</a:t>
                      </a:r>
                    </a:p>
                    <a:p>
                      <a:pPr algn="ctr" fontAlgn="ctr"/>
                      <a:r>
                        <a:rPr lang="es-ES" sz="1200" u="none" strike="noStrike" dirty="0">
                          <a:effectLst/>
                          <a:latin typeface="Segoe UI" panose="020B0502040204020203" pitchFamily="34" charset="0"/>
                          <a:cs typeface="Segoe UI" panose="020B0502040204020203" pitchFamily="34" charset="0"/>
                        </a:rPr>
                        <a:t>Consejerías Electorales</a:t>
                      </a:r>
                    </a:p>
                    <a:p>
                      <a:pPr algn="ctr" fontAlgn="ctr"/>
                      <a:r>
                        <a:rPr lang="es-ES" sz="1200" u="none" strike="noStrike" dirty="0">
                          <a:effectLst/>
                          <a:latin typeface="Segoe UI" panose="020B0502040204020203" pitchFamily="34" charset="0"/>
                          <a:cs typeface="Segoe UI" panose="020B0502040204020203" pitchFamily="34" charset="0"/>
                        </a:rPr>
                        <a:t>Secretario Ejecutivo</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txBody>
                  <a:tcPr marL="1503" marR="1503" marT="1503" marB="0" anchor="ctr">
                    <a:solidFill>
                      <a:srgbClr val="E6E6E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y presidió la Sesión Extraordinaria del Consejo General.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81768">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de la Comisión de Quejas y Denuncias.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27/03/2025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u="none" strike="noStrike" dirty="0">
                          <a:effectLst/>
                          <a:latin typeface="Segoe UI" panose="020B0502040204020203" pitchFamily="34" charset="0"/>
                          <a:cs typeface="Segoe UI" panose="020B0502040204020203" pitchFamily="34" charset="0"/>
                        </a:rPr>
                        <a:t>Consejero Presidente</a:t>
                      </a:r>
                    </a:p>
                    <a:p>
                      <a:pPr algn="ctr" fontAlgn="ctr"/>
                      <a:r>
                        <a:rPr lang="es-ES" sz="1200" u="none" strike="noStrike" dirty="0">
                          <a:effectLst/>
                          <a:latin typeface="Segoe UI" panose="020B0502040204020203" pitchFamily="34" charset="0"/>
                          <a:cs typeface="Segoe UI" panose="020B0502040204020203" pitchFamily="34" charset="0"/>
                        </a:rPr>
                        <a:t>Consejerías Electorales</a:t>
                      </a:r>
                    </a:p>
                    <a:p>
                      <a:pPr algn="ctr" fontAlgn="ctr"/>
                      <a:r>
                        <a:rPr lang="es-ES" sz="1200" u="none" strike="noStrike" dirty="0">
                          <a:effectLst/>
                          <a:latin typeface="Segoe UI" panose="020B0502040204020203" pitchFamily="34" charset="0"/>
                          <a:cs typeface="Segoe UI" panose="020B0502040204020203" pitchFamily="34" charset="0"/>
                        </a:rPr>
                        <a:t>Secretario Ejecutivo</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lvl="0" algn="l"/>
                      <a:r>
                        <a:rPr lang="es-ES" sz="1200" b="0" u="none" strike="noStrike" dirty="0">
                          <a:effectLst/>
                          <a:latin typeface="Segoe UI" panose="020B0502040204020203" pitchFamily="34" charset="0"/>
                          <a:cs typeface="Segoe UI" panose="020B0502040204020203" pitchFamily="34" charset="0"/>
                        </a:rPr>
                        <a:t>Se asistió a la Sesión Ordinaria de la Comisión de Quejas y Denuncias.</a:t>
                      </a:r>
                      <a:endParaRPr lang="es-MX" sz="1200" b="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4060954961"/>
                  </a:ext>
                </a:extLst>
              </a:tr>
              <a:tr h="81768">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Conferencia “Importancia de la Participación Política de las Personas LGBTTTIQA+”.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31/03/2025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u="none" strike="noStrike" dirty="0">
                          <a:effectLst/>
                          <a:latin typeface="Segoe UI" panose="020B0502040204020203" pitchFamily="34" charset="0"/>
                          <a:cs typeface="Segoe UI" panose="020B0502040204020203" pitchFamily="34" charset="0"/>
                        </a:rPr>
                        <a:t>Consejero Presidente</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lvl="0" algn="l"/>
                      <a:r>
                        <a:rPr lang="es-ES" sz="1200" b="0" u="none" strike="noStrike" dirty="0">
                          <a:effectLst/>
                          <a:latin typeface="Segoe UI" panose="020B0502040204020203" pitchFamily="34" charset="0"/>
                          <a:cs typeface="Segoe UI" panose="020B0502040204020203" pitchFamily="34" charset="0"/>
                        </a:rPr>
                        <a:t>Se impartió conferencia Magistral sobre la Importancia </a:t>
                      </a: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de la Participación Política de las Personas LGBTTTIQA+.</a:t>
                      </a:r>
                      <a:endParaRPr lang="es-MX" sz="1200" b="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613604730"/>
                  </a:ext>
                </a:extLst>
              </a:tr>
              <a:tr h="81768">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Comisión de Paridad.</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31/03/2025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u="none" strike="noStrike" dirty="0">
                          <a:effectLst/>
                          <a:latin typeface="Segoe UI" panose="020B0502040204020203" pitchFamily="34" charset="0"/>
                          <a:cs typeface="Segoe UI" panose="020B0502040204020203" pitchFamily="34" charset="0"/>
                        </a:rPr>
                        <a:t>Consejero Presidente</a:t>
                      </a:r>
                    </a:p>
                    <a:p>
                      <a:pPr algn="ctr" fontAlgn="ctr"/>
                      <a:r>
                        <a:rPr lang="es-ES" sz="1200" u="none" strike="noStrike" dirty="0">
                          <a:effectLst/>
                          <a:latin typeface="Segoe UI" panose="020B0502040204020203" pitchFamily="34" charset="0"/>
                          <a:cs typeface="Segoe UI" panose="020B0502040204020203" pitchFamily="34" charset="0"/>
                        </a:rPr>
                        <a:t>Consejerías Electorales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Partidos Políticos</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lvl="0" algn="l"/>
                      <a:r>
                        <a:rPr lang="es-ES" sz="1200" b="0" u="none" strike="noStrike" dirty="0">
                          <a:effectLst/>
                          <a:latin typeface="Segoe UI" panose="020B0502040204020203" pitchFamily="34" charset="0"/>
                          <a:cs typeface="Segoe UI" panose="020B0502040204020203" pitchFamily="34" charset="0"/>
                        </a:rPr>
                        <a:t>Se asistió a la Sesión Ordinaria de la Comisión de Paridad.</a:t>
                      </a:r>
                      <a:endParaRPr lang="es-MX" sz="1200" b="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1190307741"/>
                  </a:ext>
                </a:extLst>
              </a:tr>
            </a:tbl>
          </a:graphicData>
        </a:graphic>
      </p:graphicFrame>
      <p:grpSp>
        <p:nvGrpSpPr>
          <p:cNvPr id="5" name="Grupo 4">
            <a:extLst>
              <a:ext uri="{FF2B5EF4-FFF2-40B4-BE49-F238E27FC236}">
                <a16:creationId xmlns:a16="http://schemas.microsoft.com/office/drawing/2014/main" id="{4A236E1D-0085-C104-D80D-7534CC720FF7}"/>
              </a:ext>
            </a:extLst>
          </p:cNvPr>
          <p:cNvGrpSpPr/>
          <p:nvPr/>
        </p:nvGrpSpPr>
        <p:grpSpPr>
          <a:xfrm>
            <a:off x="6797760" y="282799"/>
            <a:ext cx="5153658" cy="738669"/>
            <a:chOff x="11192838" y="864444"/>
            <a:chExt cx="8419687" cy="516012"/>
          </a:xfrm>
        </p:grpSpPr>
        <p:sp>
          <p:nvSpPr>
            <p:cNvPr id="6" name="Rectángulo 5">
              <a:extLst>
                <a:ext uri="{FF2B5EF4-FFF2-40B4-BE49-F238E27FC236}">
                  <a16:creationId xmlns:a16="http://schemas.microsoft.com/office/drawing/2014/main" id="{8F1CB6B0-A617-119E-647E-A068103198C7}"/>
                </a:ext>
              </a:extLst>
            </p:cNvPr>
            <p:cNvSpPr/>
            <p:nvPr/>
          </p:nvSpPr>
          <p:spPr>
            <a:xfrm>
              <a:off x="11192838" y="864444"/>
              <a:ext cx="3714088" cy="516008"/>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 de abril de 2025</a:t>
              </a:r>
            </a:p>
            <a:p>
              <a:r>
                <a:rPr lang="es-MX" sz="1050" dirty="0">
                  <a:solidFill>
                    <a:schemeClr val="bg1">
                      <a:lumMod val="50000"/>
                    </a:schemeClr>
                  </a:solidFill>
                </a:rPr>
                <a:t>Periodo que se Informa: </a:t>
              </a:r>
            </a:p>
            <a:p>
              <a:r>
                <a:rPr lang="es-MX" sz="1050" b="1" dirty="0">
                  <a:solidFill>
                    <a:srgbClr val="6F0579"/>
                  </a:solidFill>
                </a:rPr>
                <a:t>01 al 30 de abril de 2025</a:t>
              </a:r>
            </a:p>
          </p:txBody>
        </p:sp>
        <p:sp>
          <p:nvSpPr>
            <p:cNvPr id="7" name="Rectángulo 6">
              <a:extLst>
                <a:ext uri="{FF2B5EF4-FFF2-40B4-BE49-F238E27FC236}">
                  <a16:creationId xmlns:a16="http://schemas.microsoft.com/office/drawing/2014/main" id="{40144E0A-BE5F-1149-4E09-137C59FFEA8F}"/>
                </a:ext>
              </a:extLst>
            </p:cNvPr>
            <p:cNvSpPr/>
            <p:nvPr/>
          </p:nvSpPr>
          <p:spPr>
            <a:xfrm>
              <a:off x="15660721" y="864444"/>
              <a:ext cx="3951804" cy="516012"/>
            </a:xfrm>
            <a:prstGeom prst="rect">
              <a:avLst/>
            </a:prstGeom>
          </p:spPr>
          <p:txBody>
            <a:bodyPr wrap="square">
              <a:spAutoFit/>
            </a:bodyPr>
            <a:lstStyle/>
            <a:p>
              <a:r>
                <a:rPr lang="es-MX" sz="1050" dirty="0">
                  <a:solidFill>
                    <a:schemeClr val="tx1">
                      <a:lumMod val="50000"/>
                      <a:lumOff val="50000"/>
                    </a:schemeClr>
                  </a:solidFill>
                </a:rPr>
                <a:t>Responsable de generar la información a través de su Secretario Particular:</a:t>
              </a:r>
            </a:p>
            <a:p>
              <a:r>
                <a:rPr lang="es-ES" sz="1050" b="1" dirty="0">
                  <a:solidFill>
                    <a:srgbClr val="002060"/>
                  </a:solidFill>
                </a:rPr>
                <a:t>Lic. Gerardo Mata Quintero.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spTree>
    <p:extLst>
      <p:ext uri="{BB962C8B-B14F-4D97-AF65-F5344CB8AC3E}">
        <p14:creationId xmlns:p14="http://schemas.microsoft.com/office/powerpoint/2010/main" val="41639949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9"/>
          <a:ext cx="11688789" cy="3516292"/>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de la Comisión de Organización Electoral.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31/03/2025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Consejero Presidente</a:t>
                      </a:r>
                    </a:p>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Consejerías Electorales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Partidos Políticos</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lvl="0" algn="l"/>
                      <a:r>
                        <a:rPr lang="es-ES"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rPr>
                        <a:t>Se asistió y presidió la Sesión Ordinaria </a:t>
                      </a: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de la Comisión de Organización Electoral.</a:t>
                      </a:r>
                      <a:endParaRPr lang="es-MX"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408001921"/>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de la Comisión de Prerrogativas y Partidos Políticos.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31/03/2025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Consejero Presidente</a:t>
                      </a:r>
                    </a:p>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Consejerías Electorales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Partidos Políticos</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lvl="0" algn="l"/>
                      <a:r>
                        <a:rPr lang="es-ES" sz="1200" b="0" u="none" strike="noStrike" dirty="0">
                          <a:effectLst/>
                          <a:latin typeface="Segoe UI" panose="020B0502040204020203" pitchFamily="34" charset="0"/>
                          <a:cs typeface="Segoe UI" panose="020B0502040204020203" pitchFamily="34" charset="0"/>
                        </a:rPr>
                        <a:t>Se asistió a la Sesión </a:t>
                      </a: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Ordinaria de la Comisión de Prerrogativas y Partidos Políticos.</a:t>
                      </a:r>
                      <a:endParaRPr lang="es-MX"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838861850"/>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de la Comisión Editorial y de Difusión de la Cultura Democrática.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31/03/2025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Consejero Presidente</a:t>
                      </a:r>
                    </a:p>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Consejerías Electorales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Partidos Políticos</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lvl="0" algn="l"/>
                      <a:r>
                        <a:rPr lang="es-ES" sz="1200" b="0" u="none" strike="noStrike" dirty="0">
                          <a:effectLst/>
                          <a:latin typeface="Segoe UI" panose="020B0502040204020203" pitchFamily="34" charset="0"/>
                          <a:cs typeface="Segoe UI" panose="020B0502040204020203" pitchFamily="34" charset="0"/>
                        </a:rPr>
                        <a:t>Se asistió a la Sesión </a:t>
                      </a: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Ordinaria de la Comisión Editorial y de Difusión de la Cultura Democrática.</a:t>
                      </a:r>
                      <a:endParaRPr lang="es-MX"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4292485477"/>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del Comité de Administración.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31/03/2025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Híbrida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Consejero Presidente</a:t>
                      </a:r>
                    </a:p>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Consejerías Electorales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lvl="0" algn="l"/>
                      <a:r>
                        <a:rPr lang="es-ES" sz="1200" b="0" u="none" strike="noStrike" dirty="0">
                          <a:effectLst/>
                          <a:latin typeface="Segoe UI" panose="020B0502040204020203" pitchFamily="34" charset="0"/>
                          <a:cs typeface="Segoe UI" panose="020B0502040204020203" pitchFamily="34" charset="0"/>
                        </a:rPr>
                        <a:t>Se asistió a la Sesión </a:t>
                      </a: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del Comité de Administración. </a:t>
                      </a:r>
                      <a:endParaRPr lang="es-MX"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865866851"/>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de la Comisión Temporal de Archivo y Gestión Documental.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31/03/2025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Consejero Presidente</a:t>
                      </a:r>
                    </a:p>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Consejerías Electorales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lvl="0" algn="l"/>
                      <a:r>
                        <a:rPr lang="es-ES" sz="1200" b="0" u="none" strike="noStrike" dirty="0">
                          <a:effectLst/>
                          <a:latin typeface="Segoe UI" panose="020B0502040204020203" pitchFamily="34" charset="0"/>
                          <a:cs typeface="Segoe UI" panose="020B0502040204020203" pitchFamily="34" charset="0"/>
                        </a:rPr>
                        <a:t>Se asistió a la Sesión </a:t>
                      </a: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Ordinaria de la Comisión Temporal de Archivo y Gestión Documental.</a:t>
                      </a:r>
                      <a:endParaRPr lang="es-MX"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bl>
          </a:graphicData>
        </a:graphic>
      </p:graphicFrame>
      <p:grpSp>
        <p:nvGrpSpPr>
          <p:cNvPr id="5" name="Grupo 4">
            <a:extLst>
              <a:ext uri="{FF2B5EF4-FFF2-40B4-BE49-F238E27FC236}">
                <a16:creationId xmlns:a16="http://schemas.microsoft.com/office/drawing/2014/main" id="{713FDDD3-6712-7448-7E2A-100E288B622B}"/>
              </a:ext>
            </a:extLst>
          </p:cNvPr>
          <p:cNvGrpSpPr/>
          <p:nvPr/>
        </p:nvGrpSpPr>
        <p:grpSpPr>
          <a:xfrm>
            <a:off x="6797760" y="282799"/>
            <a:ext cx="5153658" cy="738669"/>
            <a:chOff x="11192838" y="864444"/>
            <a:chExt cx="8419687" cy="516012"/>
          </a:xfrm>
        </p:grpSpPr>
        <p:sp>
          <p:nvSpPr>
            <p:cNvPr id="6" name="Rectángulo 5">
              <a:extLst>
                <a:ext uri="{FF2B5EF4-FFF2-40B4-BE49-F238E27FC236}">
                  <a16:creationId xmlns:a16="http://schemas.microsoft.com/office/drawing/2014/main" id="{283057D9-2F99-0D59-78F3-0484526D9DF4}"/>
                </a:ext>
              </a:extLst>
            </p:cNvPr>
            <p:cNvSpPr/>
            <p:nvPr/>
          </p:nvSpPr>
          <p:spPr>
            <a:xfrm>
              <a:off x="11192838" y="864444"/>
              <a:ext cx="3714088" cy="516008"/>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 de abril de 2025</a:t>
              </a:r>
            </a:p>
            <a:p>
              <a:r>
                <a:rPr lang="es-MX" sz="1050" dirty="0">
                  <a:solidFill>
                    <a:schemeClr val="bg1">
                      <a:lumMod val="50000"/>
                    </a:schemeClr>
                  </a:solidFill>
                </a:rPr>
                <a:t>Periodo que se Informa: </a:t>
              </a:r>
            </a:p>
            <a:p>
              <a:r>
                <a:rPr lang="es-MX" sz="1050" b="1" dirty="0">
                  <a:solidFill>
                    <a:srgbClr val="6F0579"/>
                  </a:solidFill>
                </a:rPr>
                <a:t>01 al 30 de abril de 2025</a:t>
              </a:r>
            </a:p>
          </p:txBody>
        </p:sp>
        <p:sp>
          <p:nvSpPr>
            <p:cNvPr id="7" name="Rectángulo 6">
              <a:extLst>
                <a:ext uri="{FF2B5EF4-FFF2-40B4-BE49-F238E27FC236}">
                  <a16:creationId xmlns:a16="http://schemas.microsoft.com/office/drawing/2014/main" id="{65E7F057-24D5-C6C8-F0C5-8C0DC2F649BC}"/>
                </a:ext>
              </a:extLst>
            </p:cNvPr>
            <p:cNvSpPr/>
            <p:nvPr/>
          </p:nvSpPr>
          <p:spPr>
            <a:xfrm>
              <a:off x="15660721" y="864444"/>
              <a:ext cx="3951804" cy="516012"/>
            </a:xfrm>
            <a:prstGeom prst="rect">
              <a:avLst/>
            </a:prstGeom>
          </p:spPr>
          <p:txBody>
            <a:bodyPr wrap="square">
              <a:spAutoFit/>
            </a:bodyPr>
            <a:lstStyle/>
            <a:p>
              <a:r>
                <a:rPr lang="es-MX" sz="1050" dirty="0">
                  <a:solidFill>
                    <a:schemeClr val="tx1">
                      <a:lumMod val="50000"/>
                      <a:lumOff val="50000"/>
                    </a:schemeClr>
                  </a:solidFill>
                </a:rPr>
                <a:t>Responsable de generar la información a través de su Secretario Particular:</a:t>
              </a:r>
            </a:p>
            <a:p>
              <a:r>
                <a:rPr lang="es-ES" sz="1050" b="1" dirty="0">
                  <a:solidFill>
                    <a:srgbClr val="002060"/>
                  </a:solidFill>
                </a:rPr>
                <a:t>Lic. Gerardo Mata Quintero.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spTree>
    <p:extLst>
      <p:ext uri="{BB962C8B-B14F-4D97-AF65-F5344CB8AC3E}">
        <p14:creationId xmlns:p14="http://schemas.microsoft.com/office/powerpoint/2010/main" val="36586011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9"/>
          <a:ext cx="11688789" cy="5385126"/>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986509">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Mesa de Consejería.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01/04/2025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Sala de juntas del 4to piso</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Consejero Presidente</a:t>
                      </a:r>
                    </a:p>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Consejerías Electorales</a:t>
                      </a:r>
                    </a:p>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Secretario Ejecutivo</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Se asistió a </a:t>
                      </a:r>
                      <a:r>
                        <a:rPr lang="es-MX" sz="1200" kern="1200" dirty="0">
                          <a:solidFill>
                            <a:schemeClr val="dk1"/>
                          </a:solidFill>
                          <a:effectLst/>
                          <a:latin typeface="Segoe UI" panose="020B0502040204020203" pitchFamily="34" charset="0"/>
                          <a:ea typeface="+mn-ea"/>
                          <a:cs typeface="Segoe UI" panose="020B0502040204020203" pitchFamily="34" charset="0"/>
                        </a:rPr>
                        <a:t>Mesa de Consejerías </a:t>
                      </a:r>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Electorales del IEC, en la cual se abordaron temas relativos al PELO 2024-2025 y la próxima Sesión Extraordinaria del Consejo General.</a:t>
                      </a:r>
                    </a:p>
                  </a:txBody>
                  <a:tcPr marL="1503" marR="1503" marT="1503" marB="0" anchor="ctr">
                    <a:solidFill>
                      <a:srgbClr val="E6E6E6"/>
                    </a:solidFill>
                  </a:tcPr>
                </a:tc>
                <a:extLst>
                  <a:ext uri="{0D108BD9-81ED-4DB2-BD59-A6C34878D82A}">
                    <a16:rowId xmlns:a16="http://schemas.microsoft.com/office/drawing/2014/main" val="3812542139"/>
                  </a:ext>
                </a:extLst>
              </a:tr>
              <a:tr h="706215">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Extraordinaria de Comisión Especial de Elecciones Judiciales.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04/04/2025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u="none" strike="noStrike" dirty="0">
                          <a:effectLst/>
                          <a:latin typeface="Segoe UI" panose="020B0502040204020203" pitchFamily="34" charset="0"/>
                          <a:cs typeface="Segoe UI" panose="020B0502040204020203" pitchFamily="34" charset="0"/>
                        </a:rPr>
                        <a:t>Consejero Presidente</a:t>
                      </a:r>
                    </a:p>
                    <a:p>
                      <a:pPr algn="ctr" fontAlgn="ctr"/>
                      <a:r>
                        <a:rPr lang="es-ES" sz="1200" u="none" strike="noStrike" dirty="0">
                          <a:effectLst/>
                          <a:latin typeface="Segoe UI" panose="020B0502040204020203" pitchFamily="34" charset="0"/>
                          <a:cs typeface="Segoe UI" panose="020B0502040204020203" pitchFamily="34" charset="0"/>
                        </a:rPr>
                        <a:t>Consejerías Electorales</a:t>
                      </a:r>
                    </a:p>
                    <a:p>
                      <a:pPr algn="ctr" fontAlgn="ctr"/>
                      <a:r>
                        <a:rPr lang="es-ES" sz="1200" u="none" strike="noStrike" dirty="0">
                          <a:effectLst/>
                          <a:latin typeface="Segoe UI" panose="020B0502040204020203" pitchFamily="34" charset="0"/>
                          <a:cs typeface="Segoe UI" panose="020B0502040204020203" pitchFamily="34" charset="0"/>
                        </a:rPr>
                        <a:t>Secretario Ejecutivo</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a la Sesión Extraordinaria de la Comisión Especial de Elecciones Judiciales.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1853971709"/>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Extraordinaria Urgente del Consejo General.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04/04/2025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Consejero Presidente</a:t>
                      </a:r>
                    </a:p>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Consejerías Electorales</a:t>
                      </a:r>
                    </a:p>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Secretario Ejecutivo</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a:solidFill>
                            <a:srgbClr val="000000"/>
                          </a:solidFill>
                          <a:effectLst/>
                          <a:latin typeface="Segoe UI" panose="020B0502040204020203" pitchFamily="34" charset="0"/>
                          <a:cs typeface="Segoe UI" panose="020B0502040204020203" pitchFamily="34" charset="0"/>
                        </a:rPr>
                        <a:t>IEC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a la Sesión Extraordinaria Urgente del Consejo General.</a:t>
                      </a:r>
                    </a:p>
                  </a:txBody>
                  <a:tcPr marL="1503" marR="1503" marT="1503" marB="0" anchor="ctr">
                    <a:solidFill>
                      <a:srgbClr val="E6E6E6"/>
                    </a:solidFill>
                  </a:tcPr>
                </a:tc>
                <a:extLst>
                  <a:ext uri="{0D108BD9-81ED-4DB2-BD59-A6C34878D82A}">
                    <a16:rowId xmlns:a16="http://schemas.microsoft.com/office/drawing/2014/main" val="2246464096"/>
                  </a:ext>
                </a:extLst>
              </a:tr>
              <a:tr h="731333">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Capacitación a Candidaturas del Proceso Electoral Judicial Extraordinario.</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06/04/2025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Sala de Sesiones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Consejero Presidente</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Consejerías Electorales</a:t>
                      </a:r>
                      <a:endParaRPr lang="es-MX" sz="1200" kern="120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 dio la bienvenida a la capacitación a Candidaturas del Proceso Electoral Judicial Extraordinario.</a:t>
                      </a:r>
                    </a:p>
                  </a:txBody>
                  <a:tcPr marL="1503" marR="1503" marT="1503" marB="0" anchor="ctr">
                    <a:solidFill>
                      <a:srgbClr val="E6E6E6"/>
                    </a:solidFill>
                  </a:tcPr>
                </a:tc>
                <a:extLst>
                  <a:ext uri="{0D108BD9-81ED-4DB2-BD59-A6C34878D82A}">
                    <a16:rowId xmlns:a16="http://schemas.microsoft.com/office/drawing/2014/main" val="4060954961"/>
                  </a:ext>
                </a:extLst>
              </a:tr>
              <a:tr h="165974">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Proceso de Elección Democrática del Cabildo Infantil de Ramos Arizpe.</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08/04/2025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Sala de Sesiones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Consejero Presidente</a:t>
                      </a:r>
                      <a:endParaRPr lang="es-MX" sz="1200" kern="1200" dirty="0">
                        <a:solidFill>
                          <a:schemeClr val="dk1"/>
                        </a:solidFill>
                        <a:effectLst/>
                        <a:latin typeface="Segoe UI" panose="020B0502040204020203" pitchFamily="34" charset="0"/>
                        <a:ea typeface="+mn-ea"/>
                        <a:cs typeface="Segoe UI" panose="020B0502040204020203" pitchFamily="34" charset="0"/>
                      </a:endParaRPr>
                    </a:p>
                    <a:p>
                      <a:pPr algn="ctr" fontAlgn="ctr"/>
                      <a:r>
                        <a:rPr lang="es-MX" sz="1200" kern="1200" dirty="0">
                          <a:solidFill>
                            <a:schemeClr val="dk1"/>
                          </a:solidFill>
                          <a:effectLst/>
                          <a:latin typeface="Segoe UI" panose="020B0502040204020203" pitchFamily="34" charset="0"/>
                          <a:ea typeface="+mn-ea"/>
                          <a:cs typeface="Segoe UI" panose="020B0502040204020203" pitchFamily="34" charset="0"/>
                        </a:rPr>
                        <a:t>Consejerías Electorales</a:t>
                      </a:r>
                    </a:p>
                    <a:p>
                      <a:pPr algn="ctr" fontAlgn="ctr"/>
                      <a:r>
                        <a:rPr lang="es-MX" sz="1200" kern="1200" dirty="0">
                          <a:solidFill>
                            <a:schemeClr val="dk1"/>
                          </a:solidFill>
                          <a:effectLst/>
                          <a:latin typeface="Segoe UI" panose="020B0502040204020203" pitchFamily="34" charset="0"/>
                          <a:ea typeface="+mn-ea"/>
                          <a:cs typeface="Segoe UI" panose="020B0502040204020203" pitchFamily="34" charset="0"/>
                        </a:rPr>
                        <a:t>Secretario Ejecutivo</a:t>
                      </a:r>
                      <a:endParaRPr lang="es-ES" sz="1200" kern="120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 participó en el Proceso de Elección Democrática del Cabildo Infantil de Ramos Arizpe.</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649314267"/>
                  </a:ext>
                </a:extLst>
              </a:tr>
              <a:tr h="81768">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Mesa de Consejerías.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08/04/2025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Sala de juntas del 4to piso</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Consejero Presidente</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Consejerías Electorales</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Secretario Ejecutivo</a:t>
                      </a:r>
                      <a:endParaRPr lang="es-MX" sz="1200" kern="120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Se asistió a </a:t>
                      </a:r>
                      <a:r>
                        <a:rPr lang="es-MX" sz="1200" kern="1200" dirty="0">
                          <a:solidFill>
                            <a:schemeClr val="dk1"/>
                          </a:solidFill>
                          <a:effectLst/>
                          <a:latin typeface="Segoe UI" panose="020B0502040204020203" pitchFamily="34" charset="0"/>
                          <a:ea typeface="+mn-ea"/>
                          <a:cs typeface="Segoe UI" panose="020B0502040204020203" pitchFamily="34" charset="0"/>
                        </a:rPr>
                        <a:t>Mesa de Consejerías </a:t>
                      </a:r>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Electorales del IEC, en la cual se abordaron temas relativos al PELO 2024-2025 y la próxima Sesión Extraordinaria del Consejo General.</a:t>
                      </a:r>
                    </a:p>
                  </a:txBody>
                  <a:tcPr marL="1503" marR="1503" marT="1503" marB="0" anchor="ctr">
                    <a:solidFill>
                      <a:srgbClr val="E6E6E6"/>
                    </a:solidFill>
                  </a:tcPr>
                </a:tc>
                <a:extLst>
                  <a:ext uri="{0D108BD9-81ED-4DB2-BD59-A6C34878D82A}">
                    <a16:rowId xmlns:a16="http://schemas.microsoft.com/office/drawing/2014/main" val="3365838139"/>
                  </a:ext>
                </a:extLst>
              </a:tr>
            </a:tbl>
          </a:graphicData>
        </a:graphic>
      </p:graphicFrame>
      <p:grpSp>
        <p:nvGrpSpPr>
          <p:cNvPr id="8" name="Grupo 7">
            <a:extLst>
              <a:ext uri="{FF2B5EF4-FFF2-40B4-BE49-F238E27FC236}">
                <a16:creationId xmlns:a16="http://schemas.microsoft.com/office/drawing/2014/main" id="{38D29CFB-EA9E-7B2D-9A8C-30E56497599B}"/>
              </a:ext>
            </a:extLst>
          </p:cNvPr>
          <p:cNvGrpSpPr/>
          <p:nvPr/>
        </p:nvGrpSpPr>
        <p:grpSpPr>
          <a:xfrm>
            <a:off x="6797760" y="282799"/>
            <a:ext cx="5153658" cy="738669"/>
            <a:chOff x="11192838" y="864444"/>
            <a:chExt cx="8419687" cy="516012"/>
          </a:xfrm>
        </p:grpSpPr>
        <p:sp>
          <p:nvSpPr>
            <p:cNvPr id="9" name="Rectángulo 8">
              <a:extLst>
                <a:ext uri="{FF2B5EF4-FFF2-40B4-BE49-F238E27FC236}">
                  <a16:creationId xmlns:a16="http://schemas.microsoft.com/office/drawing/2014/main" id="{AEA2C395-95CD-08A7-4122-CBD347ABFBFB}"/>
                </a:ext>
              </a:extLst>
            </p:cNvPr>
            <p:cNvSpPr/>
            <p:nvPr/>
          </p:nvSpPr>
          <p:spPr>
            <a:xfrm>
              <a:off x="11192838" y="864444"/>
              <a:ext cx="3714088" cy="516008"/>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050" b="0" i="0"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t>Fecha de actualización y/o validación: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050" b="1" i="0" u="none" strike="noStrike" kern="1200" cap="none" spc="0" normalizeH="0" baseline="0" noProof="0" dirty="0">
                  <a:ln>
                    <a:noFill/>
                  </a:ln>
                  <a:solidFill>
                    <a:srgbClr val="6F0579"/>
                  </a:solidFill>
                  <a:effectLst/>
                  <a:uLnTx/>
                  <a:uFillTx/>
                  <a:latin typeface="Calibri" panose="020F0502020204030204"/>
                  <a:ea typeface="+mn-ea"/>
                  <a:cs typeface="+mn-cs"/>
                </a:rPr>
                <a:t>30 de abril de 2025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05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rPr>
                <a:t>Periodo que se Informa: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050" b="1" i="0" u="none" strike="noStrike" kern="1200" cap="none" spc="0" normalizeH="0" baseline="0" noProof="0" dirty="0">
                  <a:ln>
                    <a:noFill/>
                  </a:ln>
                  <a:solidFill>
                    <a:srgbClr val="6F0579"/>
                  </a:solidFill>
                  <a:effectLst/>
                  <a:uLnTx/>
                  <a:uFillTx/>
                  <a:latin typeface="Calibri" panose="020F0502020204030204"/>
                  <a:ea typeface="+mn-ea"/>
                  <a:cs typeface="+mn-cs"/>
                </a:rPr>
                <a:t>01 al 30 de abril de 2025</a:t>
              </a:r>
            </a:p>
          </p:txBody>
        </p:sp>
        <p:sp>
          <p:nvSpPr>
            <p:cNvPr id="10" name="Rectángulo 9">
              <a:extLst>
                <a:ext uri="{FF2B5EF4-FFF2-40B4-BE49-F238E27FC236}">
                  <a16:creationId xmlns:a16="http://schemas.microsoft.com/office/drawing/2014/main" id="{50D9F2AA-048F-1A6D-8271-5822062EB20A}"/>
                </a:ext>
              </a:extLst>
            </p:cNvPr>
            <p:cNvSpPr/>
            <p:nvPr/>
          </p:nvSpPr>
          <p:spPr>
            <a:xfrm>
              <a:off x="15660721" y="864444"/>
              <a:ext cx="3951804" cy="51601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050" b="0" i="0"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t>Responsable de generar la información a través de su Secretario Particular: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050" b="1" i="0" u="none" strike="noStrike" kern="1200" cap="none" spc="0" normalizeH="0" baseline="0" noProof="0" dirty="0">
                  <a:ln>
                    <a:noFill/>
                  </a:ln>
                  <a:solidFill>
                    <a:srgbClr val="002060"/>
                  </a:solidFill>
                  <a:effectLst/>
                  <a:uLnTx/>
                  <a:uFillTx/>
                  <a:latin typeface="Calibri" panose="020F0502020204030204"/>
                  <a:ea typeface="+mn-ea"/>
                  <a:cs typeface="+mn-cs"/>
                </a:rPr>
                <a:t>Lic. Gerardo Mata Quintero.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050" b="0" i="0"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t>Asistente de Presidencia</a:t>
              </a:r>
              <a:endParaRPr kumimoji="0" lang="es-MX" sz="105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23061236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9"/>
          <a:ext cx="11688789" cy="4794378"/>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Mesa de Consejerías.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15/04/2025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Sala de juntas del 4to piso</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u="none" strike="noStrike" dirty="0">
                          <a:effectLst/>
                          <a:latin typeface="Segoe UI" panose="020B0502040204020203" pitchFamily="34" charset="0"/>
                          <a:cs typeface="Segoe UI" panose="020B0502040204020203" pitchFamily="34" charset="0"/>
                        </a:rPr>
                        <a:t>Consejero Presidente</a:t>
                      </a:r>
                    </a:p>
                    <a:p>
                      <a:pPr algn="ctr" fontAlgn="ctr"/>
                      <a:r>
                        <a:rPr lang="es-ES" sz="1200" u="none" strike="noStrike" dirty="0">
                          <a:effectLst/>
                          <a:latin typeface="Segoe UI" panose="020B0502040204020203" pitchFamily="34" charset="0"/>
                          <a:cs typeface="Segoe UI" panose="020B0502040204020203" pitchFamily="34" charset="0"/>
                        </a:rPr>
                        <a:t>Consejerías Electorales</a:t>
                      </a:r>
                    </a:p>
                    <a:p>
                      <a:pPr algn="ctr" fontAlgn="ctr"/>
                      <a:r>
                        <a:rPr lang="es-ES" sz="1200" u="none" strike="noStrike" dirty="0">
                          <a:effectLst/>
                          <a:latin typeface="Segoe UI" panose="020B0502040204020203" pitchFamily="34" charset="0"/>
                          <a:cs typeface="Segoe UI" panose="020B0502040204020203" pitchFamily="34" charset="0"/>
                        </a:rPr>
                        <a:t>Secretario Ejecutivo</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Se asistió a </a:t>
                      </a:r>
                      <a:r>
                        <a:rPr lang="es-MX" sz="1200" kern="1200" dirty="0">
                          <a:solidFill>
                            <a:schemeClr val="dk1"/>
                          </a:solidFill>
                          <a:effectLst/>
                          <a:latin typeface="Segoe UI" panose="020B0502040204020203" pitchFamily="34" charset="0"/>
                          <a:ea typeface="+mn-ea"/>
                          <a:cs typeface="Segoe UI" panose="020B0502040204020203" pitchFamily="34" charset="0"/>
                        </a:rPr>
                        <a:t>Mesa de Consejerías </a:t>
                      </a:r>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Electorales del IEC, en la cual se abordaron temas relativos al PELO 2024-2025 y la próxima Sesión Extraordinaria del Consejo General.</a:t>
                      </a:r>
                    </a:p>
                  </a:txBody>
                  <a:tcPr marL="1503" marR="1503" marT="1503" marB="0" anchor="ctr">
                    <a:solidFill>
                      <a:srgbClr val="E6E6E6"/>
                    </a:solidFill>
                  </a:tcPr>
                </a:tc>
                <a:extLst>
                  <a:ext uri="{0D108BD9-81ED-4DB2-BD59-A6C34878D82A}">
                    <a16:rowId xmlns:a16="http://schemas.microsoft.com/office/drawing/2014/main" val="2355036532"/>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Comisión de Prerrogativas y Partidos Políticos.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15/04/2025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u="none" strike="noStrike" dirty="0">
                          <a:effectLst/>
                          <a:latin typeface="Segoe UI" panose="020B0502040204020203" pitchFamily="34" charset="0"/>
                          <a:cs typeface="Segoe UI" panose="020B0502040204020203" pitchFamily="34" charset="0"/>
                        </a:rPr>
                        <a:t>Consejero Presidente</a:t>
                      </a:r>
                    </a:p>
                    <a:p>
                      <a:pPr algn="ctr" fontAlgn="ctr"/>
                      <a:r>
                        <a:rPr lang="es-ES" sz="1200" u="none" strike="noStrike" dirty="0">
                          <a:effectLst/>
                          <a:latin typeface="Segoe UI" panose="020B0502040204020203" pitchFamily="34" charset="0"/>
                          <a:cs typeface="Segoe UI" panose="020B0502040204020203" pitchFamily="34" charset="0"/>
                        </a:rPr>
                        <a:t>Consejerías Electorales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Se asistió a la Reunión de trabajo con integrantes de la </a:t>
                      </a:r>
                      <a:r>
                        <a:rPr lang="es-MX" sz="1200" kern="1200" dirty="0">
                          <a:solidFill>
                            <a:schemeClr val="dk1"/>
                          </a:solidFill>
                          <a:effectLst/>
                          <a:latin typeface="Segoe UI" panose="020B0502040204020203" pitchFamily="34" charset="0"/>
                          <a:ea typeface="+mn-ea"/>
                          <a:cs typeface="Segoe UI" panose="020B0502040204020203" pitchFamily="34" charset="0"/>
                        </a:rPr>
                        <a:t>Comisión de Prerrogativas y Partidos Políticos.</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658853831"/>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Extraordinaria Comisión Temporal de Fiscalización.</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18/04/2025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Consejero Presidente</a:t>
                      </a:r>
                    </a:p>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Consejerías Electorales</a:t>
                      </a:r>
                    </a:p>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Secretario Ejecutivo</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lvl="0" algn="l"/>
                      <a:r>
                        <a:rPr lang="es-ES"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rPr>
                        <a:t>Se asistió a la Sesión Extraordinaria de la comisión Temporal de Fiscalización.</a:t>
                      </a:r>
                      <a:endParaRPr lang="es-MX"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191538523"/>
                  </a:ext>
                </a:extLst>
              </a:tr>
              <a:tr h="81768">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Extraordinaria de Consejo General.</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18/04/2025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Consejero Presidente</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Consejerías Electorales</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Secretario Ejecutivo</a:t>
                      </a:r>
                      <a:endParaRPr lang="es-MX" sz="1200" kern="120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 asistió a la Sesión Extraordinaria del Consejo General.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4060954961"/>
                  </a:ext>
                </a:extLst>
              </a:tr>
              <a:tr h="81768">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Recepción de material Electoral.</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19/04/2025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Instalaciones de la bodega Electoral del IEC</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Consejero Presidente</a:t>
                      </a:r>
                      <a:endParaRPr lang="es-MX" sz="1200" kern="120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 participó en la recepción de los materiales Electorales que serán utilizados en la próxima jornada del 1 de junio para las Elecciones Judiciales.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432686074"/>
                  </a:ext>
                </a:extLst>
              </a:tr>
              <a:tr h="81768">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Comisión de Quejas y Denuncias.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21/04/2025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Consejero Presidente</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Consejerías Electorales</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Secretario Ejecutivo</a:t>
                      </a:r>
                      <a:endParaRPr lang="es-MX" sz="1200" kern="120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 asistió a la Sesión Ordinaria de la Comisión de Quejas y Denuncias.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493674636"/>
                  </a:ext>
                </a:extLst>
              </a:tr>
            </a:tbl>
          </a:graphicData>
        </a:graphic>
      </p:graphicFrame>
      <p:grpSp>
        <p:nvGrpSpPr>
          <p:cNvPr id="11" name="Grupo 10">
            <a:extLst>
              <a:ext uri="{FF2B5EF4-FFF2-40B4-BE49-F238E27FC236}">
                <a16:creationId xmlns:a16="http://schemas.microsoft.com/office/drawing/2014/main" id="{F70C8F2A-C42E-0BED-5E88-F37C137F7295}"/>
              </a:ext>
            </a:extLst>
          </p:cNvPr>
          <p:cNvGrpSpPr/>
          <p:nvPr/>
        </p:nvGrpSpPr>
        <p:grpSpPr>
          <a:xfrm>
            <a:off x="6797760" y="282799"/>
            <a:ext cx="5153658" cy="738669"/>
            <a:chOff x="11192838" y="864444"/>
            <a:chExt cx="8419687" cy="516012"/>
          </a:xfrm>
        </p:grpSpPr>
        <p:sp>
          <p:nvSpPr>
            <p:cNvPr id="12" name="Rectángulo 11">
              <a:extLst>
                <a:ext uri="{FF2B5EF4-FFF2-40B4-BE49-F238E27FC236}">
                  <a16:creationId xmlns:a16="http://schemas.microsoft.com/office/drawing/2014/main" id="{66A29D17-A1C3-7ED6-1D51-8EC439056AFE}"/>
                </a:ext>
              </a:extLst>
            </p:cNvPr>
            <p:cNvSpPr/>
            <p:nvPr/>
          </p:nvSpPr>
          <p:spPr>
            <a:xfrm>
              <a:off x="11192838" y="864444"/>
              <a:ext cx="3714088" cy="516008"/>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050" b="0" i="0"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t>Fecha de actualización y/o validación: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050" b="1" i="0" u="none" strike="noStrike" kern="1200" cap="none" spc="0" normalizeH="0" baseline="0" noProof="0" dirty="0">
                  <a:ln>
                    <a:noFill/>
                  </a:ln>
                  <a:solidFill>
                    <a:srgbClr val="6F0579"/>
                  </a:solidFill>
                  <a:effectLst/>
                  <a:uLnTx/>
                  <a:uFillTx/>
                  <a:latin typeface="Calibri" panose="020F0502020204030204"/>
                  <a:ea typeface="+mn-ea"/>
                  <a:cs typeface="+mn-cs"/>
                </a:rPr>
                <a:t>30 de abril de 2025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05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rPr>
                <a:t>Periodo que se Informa: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050" b="1" i="0" u="none" strike="noStrike" kern="1200" cap="none" spc="0" normalizeH="0" baseline="0" noProof="0" dirty="0">
                  <a:ln>
                    <a:noFill/>
                  </a:ln>
                  <a:solidFill>
                    <a:srgbClr val="6F0579"/>
                  </a:solidFill>
                  <a:effectLst/>
                  <a:uLnTx/>
                  <a:uFillTx/>
                  <a:latin typeface="Calibri" panose="020F0502020204030204"/>
                  <a:ea typeface="+mn-ea"/>
                  <a:cs typeface="+mn-cs"/>
                </a:rPr>
                <a:t>01 al 30 de abril de 2025</a:t>
              </a:r>
            </a:p>
          </p:txBody>
        </p:sp>
        <p:sp>
          <p:nvSpPr>
            <p:cNvPr id="16" name="Rectángulo 15">
              <a:extLst>
                <a:ext uri="{FF2B5EF4-FFF2-40B4-BE49-F238E27FC236}">
                  <a16:creationId xmlns:a16="http://schemas.microsoft.com/office/drawing/2014/main" id="{04B03A73-8883-D36E-BAF9-08B162A80173}"/>
                </a:ext>
              </a:extLst>
            </p:cNvPr>
            <p:cNvSpPr/>
            <p:nvPr/>
          </p:nvSpPr>
          <p:spPr>
            <a:xfrm>
              <a:off x="15660721" y="864444"/>
              <a:ext cx="3951804" cy="51601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050" b="0" i="0"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t>Responsable de generar la información a través de su Secretario Particular: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050" b="1" i="0" u="none" strike="noStrike" kern="1200" cap="none" spc="0" normalizeH="0" baseline="0" noProof="0" dirty="0">
                  <a:ln>
                    <a:noFill/>
                  </a:ln>
                  <a:solidFill>
                    <a:srgbClr val="002060"/>
                  </a:solidFill>
                  <a:effectLst/>
                  <a:uLnTx/>
                  <a:uFillTx/>
                  <a:latin typeface="Calibri" panose="020F0502020204030204"/>
                  <a:ea typeface="+mn-ea"/>
                  <a:cs typeface="+mn-cs"/>
                </a:rPr>
                <a:t>Lic. Gerardo Mata Quintero.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050" b="0" i="0"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t>Asistente de Presidencia</a:t>
              </a:r>
              <a:endParaRPr kumimoji="0" lang="es-MX" sz="105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9342246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9"/>
          <a:ext cx="11688789" cy="5161641"/>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Comisión Temporal de Archivo y Gestión Documental.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21/04/2025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u="none" strike="noStrike" dirty="0">
                          <a:effectLst/>
                          <a:latin typeface="Segoe UI" panose="020B0502040204020203" pitchFamily="34" charset="0"/>
                          <a:cs typeface="Segoe UI" panose="020B0502040204020203" pitchFamily="34" charset="0"/>
                        </a:rPr>
                        <a:t>Consejero Presidente</a:t>
                      </a:r>
                    </a:p>
                    <a:p>
                      <a:pPr algn="ctr" fontAlgn="ctr"/>
                      <a:r>
                        <a:rPr lang="es-ES" sz="1200" u="none" strike="noStrike" dirty="0">
                          <a:effectLst/>
                          <a:latin typeface="Segoe UI" panose="020B0502040204020203" pitchFamily="34" charset="0"/>
                          <a:cs typeface="Segoe UI" panose="020B0502040204020203" pitchFamily="34" charset="0"/>
                        </a:rPr>
                        <a:t>Consejerías Electorales</a:t>
                      </a:r>
                    </a:p>
                    <a:p>
                      <a:pPr algn="ctr" fontAlgn="ctr"/>
                      <a:r>
                        <a:rPr lang="es-ES" sz="1200" u="none" strike="noStrike" dirty="0">
                          <a:effectLst/>
                          <a:latin typeface="Segoe UI" panose="020B0502040204020203" pitchFamily="34" charset="0"/>
                          <a:cs typeface="Segoe UI" panose="020B0502040204020203" pitchFamily="34" charset="0"/>
                        </a:rPr>
                        <a:t>Secretario Ejecutivo</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lvl="0" algn="l"/>
                      <a:r>
                        <a:rPr lang="es-ES" sz="1200" b="0" u="none" strike="noStrike" dirty="0">
                          <a:effectLst/>
                          <a:latin typeface="Segoe UI" panose="020B0502040204020203" pitchFamily="34" charset="0"/>
                          <a:cs typeface="Segoe UI" panose="020B0502040204020203" pitchFamily="34" charset="0"/>
                        </a:rPr>
                        <a:t>Se asistió a la Sesión Ordinaria de la Comisión Temporal de Archivo y Gestión Documental.</a:t>
                      </a:r>
                      <a:endParaRPr lang="es-MX" sz="1200" b="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522430640"/>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Comisión de Prerrogativas y Partidos Políticos.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21/04/2025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u="none" strike="noStrike" dirty="0">
                          <a:effectLst/>
                          <a:latin typeface="Segoe UI" panose="020B0502040204020203" pitchFamily="34" charset="0"/>
                          <a:cs typeface="Segoe UI" panose="020B0502040204020203" pitchFamily="34" charset="0"/>
                        </a:rPr>
                        <a:t>Consejero Presidente</a:t>
                      </a:r>
                    </a:p>
                    <a:p>
                      <a:pPr algn="ctr" fontAlgn="ctr"/>
                      <a:r>
                        <a:rPr lang="es-ES" sz="1200" u="none" strike="noStrike" dirty="0">
                          <a:effectLst/>
                          <a:latin typeface="Segoe UI" panose="020B0502040204020203" pitchFamily="34" charset="0"/>
                          <a:cs typeface="Segoe UI" panose="020B0502040204020203" pitchFamily="34" charset="0"/>
                        </a:rPr>
                        <a:t>Consejerías Electorales</a:t>
                      </a:r>
                    </a:p>
                    <a:p>
                      <a:pPr algn="ctr" fontAlgn="ctr"/>
                      <a:r>
                        <a:rPr lang="es-ES" sz="1200" u="none" strike="noStrike" dirty="0">
                          <a:effectLst/>
                          <a:latin typeface="Segoe UI" panose="020B0502040204020203" pitchFamily="34" charset="0"/>
                          <a:cs typeface="Segoe UI" panose="020B0502040204020203" pitchFamily="34" charset="0"/>
                        </a:rPr>
                        <a:t>Secretario Ejecutivo</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lvl="0" algn="l"/>
                      <a:r>
                        <a:rPr lang="es-ES" sz="1200" b="0" u="none" strike="noStrike" dirty="0">
                          <a:effectLst/>
                          <a:latin typeface="Segoe UI" panose="020B0502040204020203" pitchFamily="34" charset="0"/>
                          <a:cs typeface="Segoe UI" panose="020B0502040204020203" pitchFamily="34" charset="0"/>
                        </a:rPr>
                        <a:t>Se asistió a la Sesión Ordinaria de la Comisión de Prerrogativas y Partidos Políticos.</a:t>
                      </a:r>
                      <a:endParaRPr lang="es-MX" sz="1200" b="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477899368"/>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Comisión Editorial y de Difusión de la Cultura Democrática.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21/04/2025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Consejero Presidente</a:t>
                      </a:r>
                    </a:p>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Consejerías Electorales</a:t>
                      </a:r>
                    </a:p>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Secretario Ejecutivo</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lvl="0" algn="l"/>
                      <a:r>
                        <a:rPr lang="es-ES"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rPr>
                        <a:t>Se asistió a la Sesión Ordinaria de la Comisión Editorial y de la Difusión de la Cultura Democrática.</a:t>
                      </a:r>
                      <a:endParaRPr lang="es-MX"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81768">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Ordinaria Comisión de Paridad e Inclusión.</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21/04/2025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Consejero Presidente</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Consejerías Electorales</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Secretario Ejecutivo</a:t>
                      </a:r>
                      <a:endParaRPr lang="es-MX" sz="1200" kern="120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 asistió a la Sesión Ordinaria de la Comisión de Paridad e Inclusión.</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4060954961"/>
                  </a:ext>
                </a:extLst>
              </a:tr>
              <a:tr h="81768">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Comisión de Vinculación del INE con los OPLES.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21/04/2025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u="none" strike="noStrike" dirty="0">
                          <a:effectLst/>
                          <a:latin typeface="Segoe UI" panose="020B0502040204020203" pitchFamily="34" charset="0"/>
                          <a:cs typeface="Segoe UI" panose="020B0502040204020203" pitchFamily="34" charset="0"/>
                        </a:rPr>
                        <a:t>Consejero Presidente</a:t>
                      </a:r>
                    </a:p>
                    <a:p>
                      <a:pPr algn="ctr" fontAlgn="ctr"/>
                      <a:r>
                        <a:rPr lang="es-ES" sz="1200" u="none" strike="noStrike" dirty="0">
                          <a:effectLst/>
                          <a:latin typeface="Segoe UI" panose="020B0502040204020203" pitchFamily="34" charset="0"/>
                          <a:cs typeface="Segoe UI" panose="020B0502040204020203" pitchFamily="34" charset="0"/>
                        </a:rPr>
                        <a:t>Consejerías Electorales</a:t>
                      </a:r>
                    </a:p>
                    <a:p>
                      <a:pPr algn="ctr" fontAlgn="ctr"/>
                      <a:r>
                        <a:rPr lang="es-ES" sz="1200" u="none" strike="noStrike" dirty="0">
                          <a:effectLst/>
                          <a:latin typeface="Segoe UI" panose="020B0502040204020203" pitchFamily="34" charset="0"/>
                          <a:cs typeface="Segoe UI" panose="020B0502040204020203" pitchFamily="34" charset="0"/>
                        </a:rPr>
                        <a:t>Secretario Ejecutivo</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lvl="0" algn="l"/>
                      <a:r>
                        <a:rPr lang="es-ES" sz="1200" b="0" u="none" strike="noStrike" dirty="0">
                          <a:effectLst/>
                          <a:latin typeface="Segoe UI" panose="020B0502040204020203" pitchFamily="34" charset="0"/>
                          <a:cs typeface="Segoe UI" panose="020B0502040204020203" pitchFamily="34" charset="0"/>
                        </a:rPr>
                        <a:t>S</a:t>
                      </a:r>
                      <a:r>
                        <a:rPr lang="es-MX" sz="1200" b="0" u="none" strike="noStrike" dirty="0">
                          <a:effectLst/>
                          <a:latin typeface="Segoe UI" panose="020B0502040204020203" pitchFamily="34" charset="0"/>
                          <a:cs typeface="Segoe UI" panose="020B0502040204020203" pitchFamily="34" charset="0"/>
                        </a:rPr>
                        <a:t>e asistió y presidió la Sesión Ordinaria de la Comisión de Vinculación del INE con los OPLES.</a:t>
                      </a:r>
                      <a:endParaRPr lang="es-ES" sz="1200" b="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613604730"/>
                  </a:ext>
                </a:extLst>
              </a:tr>
              <a:tr h="81768">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Comisión de Organización Electoral.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21/04/2025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u="none" strike="noStrike" dirty="0">
                          <a:effectLst/>
                          <a:latin typeface="Segoe UI" panose="020B0502040204020203" pitchFamily="34" charset="0"/>
                          <a:cs typeface="Segoe UI" panose="020B0502040204020203" pitchFamily="34" charset="0"/>
                        </a:rPr>
                        <a:t>Consejero Presidente</a:t>
                      </a:r>
                    </a:p>
                    <a:p>
                      <a:pPr algn="ctr" fontAlgn="ctr"/>
                      <a:r>
                        <a:rPr lang="es-ES" sz="1200" u="none" strike="noStrike" dirty="0">
                          <a:effectLst/>
                          <a:latin typeface="Segoe UI" panose="020B0502040204020203" pitchFamily="34" charset="0"/>
                          <a:cs typeface="Segoe UI" panose="020B0502040204020203" pitchFamily="34" charset="0"/>
                        </a:rPr>
                        <a:t>Consejerías Electorales</a:t>
                      </a:r>
                    </a:p>
                    <a:p>
                      <a:pPr algn="ctr" fontAlgn="ctr"/>
                      <a:r>
                        <a:rPr lang="es-ES" sz="1200" u="none" strike="noStrike" dirty="0">
                          <a:effectLst/>
                          <a:latin typeface="Segoe UI" panose="020B0502040204020203" pitchFamily="34" charset="0"/>
                          <a:cs typeface="Segoe UI" panose="020B0502040204020203" pitchFamily="34" charset="0"/>
                        </a:rPr>
                        <a:t>Secretario Ejecutivo</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lvl="0" algn="l"/>
                      <a:r>
                        <a:rPr lang="es-ES" sz="1200" b="0" u="none" strike="noStrike" dirty="0">
                          <a:effectLst/>
                          <a:latin typeface="Segoe UI" panose="020B0502040204020203" pitchFamily="34" charset="0"/>
                          <a:cs typeface="Segoe UI" panose="020B0502040204020203" pitchFamily="34" charset="0"/>
                        </a:rPr>
                        <a:t>Se asistió y presidió la Sesión Ordinaria de la Comisión de Organización Electoral.</a:t>
                      </a:r>
                    </a:p>
                  </a:txBody>
                  <a:tcPr marL="1503" marR="1503" marT="1503" marB="0" anchor="ctr">
                    <a:solidFill>
                      <a:srgbClr val="E6E6E6"/>
                    </a:solidFill>
                  </a:tcPr>
                </a:tc>
                <a:extLst>
                  <a:ext uri="{0D108BD9-81ED-4DB2-BD59-A6C34878D82A}">
                    <a16:rowId xmlns:a16="http://schemas.microsoft.com/office/drawing/2014/main" val="3814193138"/>
                  </a:ext>
                </a:extLst>
              </a:tr>
              <a:tr h="81768">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Mesa de Consejería.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22/04/2025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Sala de juntas del 4to piso</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u="none" strike="noStrike" dirty="0">
                          <a:effectLst/>
                          <a:latin typeface="Segoe UI" panose="020B0502040204020203" pitchFamily="34" charset="0"/>
                          <a:cs typeface="Segoe UI" panose="020B0502040204020203" pitchFamily="34" charset="0"/>
                        </a:rPr>
                        <a:t>Consejero Presidente</a:t>
                      </a:r>
                    </a:p>
                    <a:p>
                      <a:pPr algn="ctr" fontAlgn="ctr"/>
                      <a:r>
                        <a:rPr lang="es-ES" sz="1200" u="none" strike="noStrike" dirty="0">
                          <a:effectLst/>
                          <a:latin typeface="Segoe UI" panose="020B0502040204020203" pitchFamily="34" charset="0"/>
                          <a:cs typeface="Segoe UI" panose="020B0502040204020203" pitchFamily="34" charset="0"/>
                        </a:rPr>
                        <a:t>Consejerías Electorales</a:t>
                      </a:r>
                    </a:p>
                    <a:p>
                      <a:pPr algn="ctr" fontAlgn="ctr"/>
                      <a:r>
                        <a:rPr lang="es-ES" sz="1200" u="none" strike="noStrike" dirty="0">
                          <a:effectLst/>
                          <a:latin typeface="Segoe UI" panose="020B0502040204020203" pitchFamily="34" charset="0"/>
                          <a:cs typeface="Segoe UI" panose="020B0502040204020203" pitchFamily="34" charset="0"/>
                        </a:rPr>
                        <a:t>Secretario Ejecutivo</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Se asistió a </a:t>
                      </a:r>
                      <a:r>
                        <a:rPr lang="es-MX" sz="1200" kern="1200" dirty="0">
                          <a:solidFill>
                            <a:schemeClr val="dk1"/>
                          </a:solidFill>
                          <a:effectLst/>
                          <a:latin typeface="Segoe UI" panose="020B0502040204020203" pitchFamily="34" charset="0"/>
                          <a:ea typeface="+mn-ea"/>
                          <a:cs typeface="Segoe UI" panose="020B0502040204020203" pitchFamily="34" charset="0"/>
                        </a:rPr>
                        <a:t>Mesa de Consejerías </a:t>
                      </a:r>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Electorales del IEC, en la cual se abordaron temas relativos al PELO 2024-2025 y la próxima Sesión Extraordinaria del Consejo General.</a:t>
                      </a:r>
                    </a:p>
                  </a:txBody>
                  <a:tcPr marL="1503" marR="1503" marT="1503" marB="0" anchor="ctr">
                    <a:solidFill>
                      <a:srgbClr val="E6E6E6"/>
                    </a:solidFill>
                  </a:tcPr>
                </a:tc>
                <a:extLst>
                  <a:ext uri="{0D108BD9-81ED-4DB2-BD59-A6C34878D82A}">
                    <a16:rowId xmlns:a16="http://schemas.microsoft.com/office/drawing/2014/main" val="268204363"/>
                  </a:ext>
                </a:extLst>
              </a:tr>
            </a:tbl>
          </a:graphicData>
        </a:graphic>
      </p:graphicFrame>
      <p:grpSp>
        <p:nvGrpSpPr>
          <p:cNvPr id="8" name="Grupo 7">
            <a:extLst>
              <a:ext uri="{FF2B5EF4-FFF2-40B4-BE49-F238E27FC236}">
                <a16:creationId xmlns:a16="http://schemas.microsoft.com/office/drawing/2014/main" id="{81087BC2-898B-A1BC-7C44-9A5745025934}"/>
              </a:ext>
            </a:extLst>
          </p:cNvPr>
          <p:cNvGrpSpPr/>
          <p:nvPr/>
        </p:nvGrpSpPr>
        <p:grpSpPr>
          <a:xfrm>
            <a:off x="6797760" y="282799"/>
            <a:ext cx="5153658" cy="738669"/>
            <a:chOff x="11192838" y="864444"/>
            <a:chExt cx="8419687" cy="516012"/>
          </a:xfrm>
        </p:grpSpPr>
        <p:sp>
          <p:nvSpPr>
            <p:cNvPr id="9" name="Rectángulo 8">
              <a:extLst>
                <a:ext uri="{FF2B5EF4-FFF2-40B4-BE49-F238E27FC236}">
                  <a16:creationId xmlns:a16="http://schemas.microsoft.com/office/drawing/2014/main" id="{D7A42B16-F0EC-6F6D-C607-7EA655F2A570}"/>
                </a:ext>
              </a:extLst>
            </p:cNvPr>
            <p:cNvSpPr/>
            <p:nvPr/>
          </p:nvSpPr>
          <p:spPr>
            <a:xfrm>
              <a:off x="11192838" y="864444"/>
              <a:ext cx="3714088" cy="516008"/>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050" b="0" i="0"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t>Fecha de actualización y/o validación: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050" b="1" i="0" u="none" strike="noStrike" kern="1200" cap="none" spc="0" normalizeH="0" baseline="0" noProof="0" dirty="0">
                  <a:ln>
                    <a:noFill/>
                  </a:ln>
                  <a:solidFill>
                    <a:srgbClr val="6F0579"/>
                  </a:solidFill>
                  <a:effectLst/>
                  <a:uLnTx/>
                  <a:uFillTx/>
                  <a:latin typeface="Calibri" panose="020F0502020204030204"/>
                  <a:ea typeface="+mn-ea"/>
                  <a:cs typeface="+mn-cs"/>
                </a:rPr>
                <a:t>30 de abril de 2025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05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rPr>
                <a:t>Periodo que se Informa: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050" b="1" i="0" u="none" strike="noStrike" kern="1200" cap="none" spc="0" normalizeH="0" baseline="0" noProof="0" dirty="0">
                  <a:ln>
                    <a:noFill/>
                  </a:ln>
                  <a:solidFill>
                    <a:srgbClr val="6F0579"/>
                  </a:solidFill>
                  <a:effectLst/>
                  <a:uLnTx/>
                  <a:uFillTx/>
                  <a:latin typeface="Calibri" panose="020F0502020204030204"/>
                  <a:ea typeface="+mn-ea"/>
                  <a:cs typeface="+mn-cs"/>
                </a:rPr>
                <a:t>01 al 30 de abril de 2025</a:t>
              </a:r>
            </a:p>
          </p:txBody>
        </p:sp>
        <p:sp>
          <p:nvSpPr>
            <p:cNvPr id="10" name="Rectángulo 9">
              <a:extLst>
                <a:ext uri="{FF2B5EF4-FFF2-40B4-BE49-F238E27FC236}">
                  <a16:creationId xmlns:a16="http://schemas.microsoft.com/office/drawing/2014/main" id="{DC852A7A-F842-3929-73CF-BA048C127339}"/>
                </a:ext>
              </a:extLst>
            </p:cNvPr>
            <p:cNvSpPr/>
            <p:nvPr/>
          </p:nvSpPr>
          <p:spPr>
            <a:xfrm>
              <a:off x="15660721" y="864444"/>
              <a:ext cx="3951804" cy="51601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050" b="0" i="0"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t>Responsable de generar la información a través de su Secretario Particular: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050" b="1" i="0" u="none" strike="noStrike" kern="1200" cap="none" spc="0" normalizeH="0" baseline="0" noProof="0" dirty="0">
                  <a:ln>
                    <a:noFill/>
                  </a:ln>
                  <a:solidFill>
                    <a:srgbClr val="002060"/>
                  </a:solidFill>
                  <a:effectLst/>
                  <a:uLnTx/>
                  <a:uFillTx/>
                  <a:latin typeface="Calibri" panose="020F0502020204030204"/>
                  <a:ea typeface="+mn-ea"/>
                  <a:cs typeface="+mn-cs"/>
                </a:rPr>
                <a:t>Lic. Gerardo Mata Quintero.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050" b="0" i="0"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t>Asistente de Presidencia</a:t>
              </a:r>
              <a:endParaRPr kumimoji="0" lang="es-MX" sz="105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33344124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9"/>
          <a:ext cx="11688789" cy="5343018"/>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del Comité de Administración.</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22/04/2025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u="none" strike="noStrike" dirty="0">
                          <a:effectLst/>
                          <a:latin typeface="Segoe UI" panose="020B0502040204020203" pitchFamily="34" charset="0"/>
                          <a:cs typeface="Segoe UI" panose="020B0502040204020203" pitchFamily="34" charset="0"/>
                        </a:rPr>
                        <a:t>Consejero Presidente</a:t>
                      </a:r>
                    </a:p>
                    <a:p>
                      <a:pPr algn="ctr" fontAlgn="ctr"/>
                      <a:r>
                        <a:rPr lang="es-ES" sz="1200" u="none" strike="noStrike" dirty="0">
                          <a:effectLst/>
                          <a:latin typeface="Segoe UI" panose="020B0502040204020203" pitchFamily="34" charset="0"/>
                          <a:cs typeface="Segoe UI" panose="020B0502040204020203" pitchFamily="34" charset="0"/>
                        </a:rPr>
                        <a:t>Consejerías Electorales</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Se asistió a la Reunión de trabajo con integrantes del Comité de Administración</a:t>
                      </a:r>
                      <a:r>
                        <a:rPr lang="es-MX" sz="1200" kern="1200" dirty="0">
                          <a:solidFill>
                            <a:schemeClr val="dk1"/>
                          </a:solidFill>
                          <a:effectLst/>
                          <a:latin typeface="Segoe UI" panose="020B0502040204020203" pitchFamily="34" charset="0"/>
                          <a:ea typeface="+mn-ea"/>
                          <a:cs typeface="Segoe UI" panose="020B0502040204020203" pitchFamily="34" charset="0"/>
                        </a:rPr>
                        <a:t>.</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Mesa de Seguridad.</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23/04/2025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Palacio de Gobierno</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u="none" strike="noStrike" dirty="0">
                          <a:effectLst/>
                          <a:latin typeface="Segoe UI" panose="020B0502040204020203" pitchFamily="34" charset="0"/>
                          <a:cs typeface="Segoe UI" panose="020B0502040204020203" pitchFamily="34" charset="0"/>
                        </a:rPr>
                        <a:t>Consejero Presidente</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Secretaría de Seguridad</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Gobierno del Estado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INE</a:t>
                      </a:r>
                    </a:p>
                  </a:txBody>
                  <a:tcPr marL="1503" marR="1503" marT="1503" marB="0" anchor="ctr">
                    <a:solidFill>
                      <a:srgbClr val="E6E6E6"/>
                    </a:solidFill>
                  </a:tcPr>
                </a:tc>
                <a:tc>
                  <a:txBody>
                    <a:bodyPr/>
                    <a:lstStyle/>
                    <a:p>
                      <a:pPr lvl="0" algn="l"/>
                      <a:r>
                        <a:rPr lang="es-ES" sz="1200" b="0" u="none" strike="noStrike" dirty="0">
                          <a:effectLst/>
                          <a:latin typeface="Segoe UI" panose="020B0502040204020203" pitchFamily="34" charset="0"/>
                          <a:cs typeface="Segoe UI" panose="020B0502040204020203" pitchFamily="34" charset="0"/>
                        </a:rPr>
                        <a:t>Se participó en la mesa Estatal para la Construcción de Paz y Seguridad con la finalidad de revisar y afinar detalles respecto a la organización de la Elección de diversos cargos del Poder Judicial.</a:t>
                      </a:r>
                    </a:p>
                  </a:txBody>
                  <a:tcPr marL="1503" marR="1503" marT="1503" marB="0" anchor="ctr">
                    <a:solidFill>
                      <a:srgbClr val="E6E6E6"/>
                    </a:solidFill>
                  </a:tcPr>
                </a:tc>
                <a:extLst>
                  <a:ext uri="{0D108BD9-81ED-4DB2-BD59-A6C34878D82A}">
                    <a16:rowId xmlns:a16="http://schemas.microsoft.com/office/drawing/2014/main" val="2725949149"/>
                  </a:ext>
                </a:extLst>
              </a:tr>
              <a:tr h="81768">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Ordinaria Comité de Administración.</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24/04/2025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Consejero Presidente</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Consejerías Electorales</a:t>
                      </a:r>
                      <a:endParaRPr lang="es-MX" sz="1200" kern="120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Se asistió a la </a:t>
                      </a:r>
                      <a:r>
                        <a:rPr lang="es-ES" sz="1200" kern="1200" dirty="0">
                          <a:solidFill>
                            <a:schemeClr val="dk1"/>
                          </a:solidFill>
                          <a:effectLst/>
                          <a:latin typeface="Segoe UI" panose="020B0502040204020203" pitchFamily="34" charset="0"/>
                          <a:ea typeface="+mn-ea"/>
                          <a:cs typeface="Segoe UI" panose="020B0502040204020203" pitchFamily="34" charset="0"/>
                        </a:rPr>
                        <a:t>Sesión Ordinaria Comité de Administración</a:t>
                      </a:r>
                      <a:r>
                        <a:rPr lang="es-MX" sz="1200" kern="1200" dirty="0">
                          <a:solidFill>
                            <a:schemeClr val="dk1"/>
                          </a:solidFill>
                          <a:effectLst/>
                          <a:latin typeface="Segoe UI" panose="020B0502040204020203" pitchFamily="34" charset="0"/>
                          <a:ea typeface="+mn-ea"/>
                          <a:cs typeface="Segoe UI" panose="020B0502040204020203" pitchFamily="34" charset="0"/>
                        </a:rPr>
                        <a:t>.</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1358618495"/>
                  </a:ext>
                </a:extLst>
              </a:tr>
              <a:tr h="81768">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Ordinaria de Consejo General.</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24/04/2025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Híbrida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Consejero Presidente</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Consejerías Electorales</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Secretario Ejecutivo</a:t>
                      </a:r>
                      <a:endParaRPr lang="es-MX" sz="1200" kern="120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a la Sesión Ordinaria del Consejo General.</a:t>
                      </a:r>
                    </a:p>
                  </a:txBody>
                  <a:tcPr marL="1503" marR="1503" marT="1503" marB="0" anchor="ctr">
                    <a:solidFill>
                      <a:srgbClr val="E6E6E6"/>
                    </a:solidFill>
                  </a:tcPr>
                </a:tc>
                <a:extLst>
                  <a:ext uri="{0D108BD9-81ED-4DB2-BD59-A6C34878D82A}">
                    <a16:rowId xmlns:a16="http://schemas.microsoft.com/office/drawing/2014/main" val="4060954961"/>
                  </a:ext>
                </a:extLst>
              </a:tr>
              <a:tr h="81768">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“Foro Distrital: Paridad, Inclusión y Representación en la Elección del Poder Judicial”.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25/04/2025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Tribunal Superior de Justicia de Nayarit</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u="none" strike="noStrike" dirty="0">
                          <a:effectLst/>
                          <a:latin typeface="Segoe UI" panose="020B0502040204020203" pitchFamily="34" charset="0"/>
                          <a:cs typeface="Segoe UI" panose="020B0502040204020203" pitchFamily="34" charset="0"/>
                        </a:rPr>
                        <a:t>Consejero Presidente</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IEEN </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Defensoría Pública Electoral</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Justicia Afirmativa</a:t>
                      </a:r>
                    </a:p>
                  </a:txBody>
                  <a:tcPr marL="1503" marR="1503" marT="1503" marB="0" anchor="ctr">
                    <a:solidFill>
                      <a:srgbClr val="E6E6E6"/>
                    </a:solidFill>
                  </a:tcPr>
                </a:tc>
                <a:tc>
                  <a:txBody>
                    <a:bodyPr/>
                    <a:lstStyle/>
                    <a:p>
                      <a:pPr lvl="0" algn="l"/>
                      <a:r>
                        <a:rPr lang="es-ES" sz="1200" b="0" u="none" strike="noStrike" dirty="0">
                          <a:effectLst/>
                          <a:latin typeface="Segoe UI" panose="020B0502040204020203" pitchFamily="34" charset="0"/>
                          <a:cs typeface="Segoe UI" panose="020B0502040204020203" pitchFamily="34" charset="0"/>
                        </a:rPr>
                        <a:t>Se participó como panelista en el “Foro Distrital: Paridad, Inclusión y Representación en la Elección del Poder Judicial”.</a:t>
                      </a:r>
                      <a:endParaRPr lang="es-MX" sz="1200" b="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613604730"/>
                  </a:ext>
                </a:extLst>
              </a:tr>
              <a:tr h="81768">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de INE.</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28/04/2025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Junta Local del INE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u="none" strike="noStrike" dirty="0">
                          <a:effectLst/>
                          <a:latin typeface="Segoe UI" panose="020B0502040204020203" pitchFamily="34" charset="0"/>
                          <a:cs typeface="Segoe UI" panose="020B0502040204020203" pitchFamily="34" charset="0"/>
                        </a:rPr>
                        <a:t>Consejero Presidente</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INE</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200" b="0" u="none" strike="noStrike" dirty="0">
                          <a:effectLst/>
                          <a:latin typeface="Segoe UI" panose="020B0502040204020203" pitchFamily="34" charset="0"/>
                          <a:cs typeface="Segoe UI" panose="020B0502040204020203" pitchFamily="34" charset="0"/>
                        </a:rPr>
                        <a:t>Se asistió a reunión de trabajo con autoridades de la Junta Local del INE Coahuila para dar seguimiento al Proceso Electoral Judicial Extraordinario 2024-2025.</a:t>
                      </a:r>
                      <a:endParaRPr lang="es-MX" sz="1200" b="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35410781"/>
                  </a:ext>
                </a:extLst>
              </a:tr>
            </a:tbl>
          </a:graphicData>
        </a:graphic>
      </p:graphicFrame>
      <p:grpSp>
        <p:nvGrpSpPr>
          <p:cNvPr id="5" name="Grupo 4">
            <a:extLst>
              <a:ext uri="{FF2B5EF4-FFF2-40B4-BE49-F238E27FC236}">
                <a16:creationId xmlns:a16="http://schemas.microsoft.com/office/drawing/2014/main" id="{4DFC04F4-FFCA-1AD3-4608-4D03443F076C}"/>
              </a:ext>
            </a:extLst>
          </p:cNvPr>
          <p:cNvGrpSpPr/>
          <p:nvPr/>
        </p:nvGrpSpPr>
        <p:grpSpPr>
          <a:xfrm>
            <a:off x="6797760" y="282799"/>
            <a:ext cx="5153658" cy="738669"/>
            <a:chOff x="11192838" y="864444"/>
            <a:chExt cx="8419687" cy="516012"/>
          </a:xfrm>
        </p:grpSpPr>
        <p:sp>
          <p:nvSpPr>
            <p:cNvPr id="6" name="Rectángulo 5">
              <a:extLst>
                <a:ext uri="{FF2B5EF4-FFF2-40B4-BE49-F238E27FC236}">
                  <a16:creationId xmlns:a16="http://schemas.microsoft.com/office/drawing/2014/main" id="{3D16EA24-D5B1-80A1-5C0B-3968968EBA3D}"/>
                </a:ext>
              </a:extLst>
            </p:cNvPr>
            <p:cNvSpPr/>
            <p:nvPr/>
          </p:nvSpPr>
          <p:spPr>
            <a:xfrm>
              <a:off x="11192838" y="864444"/>
              <a:ext cx="3714088" cy="516008"/>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050" b="0" i="0"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t>Fecha de actualización y/o validación: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050" b="1" i="0" u="none" strike="noStrike" kern="1200" cap="none" spc="0" normalizeH="0" baseline="0" noProof="0" dirty="0">
                  <a:ln>
                    <a:noFill/>
                  </a:ln>
                  <a:solidFill>
                    <a:srgbClr val="6F0579"/>
                  </a:solidFill>
                  <a:effectLst/>
                  <a:uLnTx/>
                  <a:uFillTx/>
                  <a:latin typeface="Calibri" panose="020F0502020204030204"/>
                  <a:ea typeface="+mn-ea"/>
                  <a:cs typeface="+mn-cs"/>
                </a:rPr>
                <a:t>30 de abril de 2025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05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rPr>
                <a:t>Periodo que se Informa: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050" b="1" i="0" u="none" strike="noStrike" kern="1200" cap="none" spc="0" normalizeH="0" baseline="0" noProof="0" dirty="0">
                  <a:ln>
                    <a:noFill/>
                  </a:ln>
                  <a:solidFill>
                    <a:srgbClr val="6F0579"/>
                  </a:solidFill>
                  <a:effectLst/>
                  <a:uLnTx/>
                  <a:uFillTx/>
                  <a:latin typeface="Calibri" panose="020F0502020204030204"/>
                  <a:ea typeface="+mn-ea"/>
                  <a:cs typeface="+mn-cs"/>
                </a:rPr>
                <a:t>01 al 30 de abril de 2025</a:t>
              </a:r>
            </a:p>
          </p:txBody>
        </p:sp>
        <p:sp>
          <p:nvSpPr>
            <p:cNvPr id="7" name="Rectángulo 6">
              <a:extLst>
                <a:ext uri="{FF2B5EF4-FFF2-40B4-BE49-F238E27FC236}">
                  <a16:creationId xmlns:a16="http://schemas.microsoft.com/office/drawing/2014/main" id="{B547E679-DF28-CBC0-347D-68C472E6D550}"/>
                </a:ext>
              </a:extLst>
            </p:cNvPr>
            <p:cNvSpPr/>
            <p:nvPr/>
          </p:nvSpPr>
          <p:spPr>
            <a:xfrm>
              <a:off x="15660721" y="864444"/>
              <a:ext cx="3951804" cy="51601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050" b="0" i="0"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t>Responsable de generar la información a través de su Secretario Particular: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050" b="1" i="0" u="none" strike="noStrike" kern="1200" cap="none" spc="0" normalizeH="0" baseline="0" noProof="0" dirty="0">
                  <a:ln>
                    <a:noFill/>
                  </a:ln>
                  <a:solidFill>
                    <a:srgbClr val="002060"/>
                  </a:solidFill>
                  <a:effectLst/>
                  <a:uLnTx/>
                  <a:uFillTx/>
                  <a:latin typeface="Calibri" panose="020F0502020204030204"/>
                  <a:ea typeface="+mn-ea"/>
                  <a:cs typeface="+mn-cs"/>
                </a:rPr>
                <a:t>Lic. Gerardo Mata Quintero.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050" b="0" i="0"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t>Asistente de Presidencia</a:t>
              </a:r>
              <a:endParaRPr kumimoji="0" lang="es-MX" sz="105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40544008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9"/>
          <a:ext cx="11688789" cy="3694092"/>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Extraordinaria Comisión Especial de Elecciones Judiciales.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29/04/2025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Consejero Presidente</a:t>
                      </a:r>
                    </a:p>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Consejerías Electorales</a:t>
                      </a:r>
                    </a:p>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Secretario Ejecutivo</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lvl="0" algn="l"/>
                      <a:r>
                        <a:rPr lang="es-ES"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rPr>
                        <a:t>Se asistió en la Sesión Extraordinaria de la Comisión Especial de Elecciones Judiciales.</a:t>
                      </a:r>
                      <a:endParaRPr lang="es-MX"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81768">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Extraordinaria Consejo General.</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29/04/2025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Consejero Presidente</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Consejerías Electorales</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Secretario Ejecutivo</a:t>
                      </a:r>
                      <a:endParaRPr lang="es-MX" sz="1200" kern="120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a:t>
                      </a: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e asistió a la Sesión Extraordinaria del Consejo General.</a:t>
                      </a:r>
                      <a:endPar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4060954961"/>
                  </a:ext>
                </a:extLst>
              </a:tr>
              <a:tr h="81768">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Mesa de Consejerías Electorales.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29/04/2025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Sala de juntas del 4to piso</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u="none" strike="noStrike" dirty="0">
                          <a:effectLst/>
                          <a:latin typeface="Segoe UI" panose="020B0502040204020203" pitchFamily="34" charset="0"/>
                          <a:cs typeface="Segoe UI" panose="020B0502040204020203" pitchFamily="34" charset="0"/>
                        </a:rPr>
                        <a:t>Consejero Presidente</a:t>
                      </a:r>
                    </a:p>
                    <a:p>
                      <a:pPr algn="ctr" fontAlgn="ctr"/>
                      <a:r>
                        <a:rPr lang="es-ES" sz="1200" u="none" strike="noStrike" dirty="0">
                          <a:effectLst/>
                          <a:latin typeface="Segoe UI" panose="020B0502040204020203" pitchFamily="34" charset="0"/>
                          <a:cs typeface="Segoe UI" panose="020B0502040204020203" pitchFamily="34" charset="0"/>
                        </a:rPr>
                        <a:t>Consejerías Electorales</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Se asistió a </a:t>
                      </a:r>
                      <a:r>
                        <a:rPr lang="es-MX" sz="1200" kern="1200" dirty="0">
                          <a:solidFill>
                            <a:schemeClr val="dk1"/>
                          </a:solidFill>
                          <a:effectLst/>
                          <a:latin typeface="Segoe UI" panose="020B0502040204020203" pitchFamily="34" charset="0"/>
                          <a:ea typeface="+mn-ea"/>
                          <a:cs typeface="Segoe UI" panose="020B0502040204020203" pitchFamily="34" charset="0"/>
                        </a:rPr>
                        <a:t>Mesa de Consejerías </a:t>
                      </a:r>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Electorales del IEC, en la cual se abordaron temas relativos al PELO 2024-2025 y la próxima Sesión Extraordinaria del Consejo General.</a:t>
                      </a:r>
                    </a:p>
                  </a:txBody>
                  <a:tcPr marL="1503" marR="1503" marT="1503" marB="0" anchor="ctr">
                    <a:solidFill>
                      <a:srgbClr val="E6E6E6"/>
                    </a:solidFill>
                  </a:tcPr>
                </a:tc>
                <a:extLst>
                  <a:ext uri="{0D108BD9-81ED-4DB2-BD59-A6C34878D82A}">
                    <a16:rowId xmlns:a16="http://schemas.microsoft.com/office/drawing/2014/main" val="613604730"/>
                  </a:ext>
                </a:extLst>
              </a:tr>
              <a:tr h="81768">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Seguimiento a la producción de la documentación Electoral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30/04/2025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Ciudad de México</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u="none" strike="noStrike" dirty="0">
                          <a:effectLst/>
                          <a:latin typeface="Segoe UI" panose="020B0502040204020203" pitchFamily="34" charset="0"/>
                          <a:cs typeface="Segoe UI" panose="020B0502040204020203" pitchFamily="34" charset="0"/>
                        </a:rPr>
                        <a:t>Consejero Presidente</a:t>
                      </a:r>
                    </a:p>
                    <a:p>
                      <a:pPr algn="ctr" fontAlgn="ctr"/>
                      <a:r>
                        <a:rPr lang="es-ES" sz="1200" u="none" strike="noStrike" dirty="0">
                          <a:effectLst/>
                          <a:latin typeface="Segoe UI" panose="020B0502040204020203" pitchFamily="34" charset="0"/>
                          <a:cs typeface="Segoe UI" panose="020B0502040204020203" pitchFamily="34" charset="0"/>
                        </a:rPr>
                        <a:t>Consejerías Electorales</a:t>
                      </a:r>
                    </a:p>
                    <a:p>
                      <a:pPr algn="ctr" fontAlgn="ctr"/>
                      <a:r>
                        <a:rPr lang="es-ES" sz="1200" u="none" strike="noStrike" dirty="0">
                          <a:effectLst/>
                          <a:latin typeface="Segoe UI" panose="020B0502040204020203" pitchFamily="34" charset="0"/>
                          <a:cs typeface="Segoe UI" panose="020B0502040204020203" pitchFamily="34" charset="0"/>
                        </a:rPr>
                        <a:t>Secretario Ejecutivo</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LITHOFORMAS S.A. de C.V.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lvl="0" algn="l"/>
                      <a:r>
                        <a:rPr lang="es-ES" sz="1200" b="0" u="none" strike="noStrike" dirty="0">
                          <a:effectLst/>
                          <a:latin typeface="Segoe UI" panose="020B0502040204020203" pitchFamily="34" charset="0"/>
                          <a:cs typeface="Segoe UI" panose="020B0502040204020203" pitchFamily="34" charset="0"/>
                        </a:rPr>
                        <a:t>Se presenció y participó en el procedimiento de embarque y remisión de la documentación Electoral a utilizarse en el PEJE.</a:t>
                      </a:r>
                      <a:endParaRPr lang="es-MX" sz="1200" b="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165249037"/>
                  </a:ext>
                </a:extLst>
              </a:tr>
            </a:tbl>
          </a:graphicData>
        </a:graphic>
      </p:graphicFrame>
      <p:grpSp>
        <p:nvGrpSpPr>
          <p:cNvPr id="5" name="Grupo 4">
            <a:extLst>
              <a:ext uri="{FF2B5EF4-FFF2-40B4-BE49-F238E27FC236}">
                <a16:creationId xmlns:a16="http://schemas.microsoft.com/office/drawing/2014/main" id="{3DA42A06-1033-99AD-A286-5DA279FB6CC9}"/>
              </a:ext>
            </a:extLst>
          </p:cNvPr>
          <p:cNvGrpSpPr/>
          <p:nvPr/>
        </p:nvGrpSpPr>
        <p:grpSpPr>
          <a:xfrm>
            <a:off x="6797760" y="282799"/>
            <a:ext cx="5153658" cy="738669"/>
            <a:chOff x="11192838" y="864444"/>
            <a:chExt cx="8419687" cy="516012"/>
          </a:xfrm>
        </p:grpSpPr>
        <p:sp>
          <p:nvSpPr>
            <p:cNvPr id="6" name="Rectángulo 5">
              <a:extLst>
                <a:ext uri="{FF2B5EF4-FFF2-40B4-BE49-F238E27FC236}">
                  <a16:creationId xmlns:a16="http://schemas.microsoft.com/office/drawing/2014/main" id="{6E175F43-C44A-6AC7-E3EE-FFECB8C91C5C}"/>
                </a:ext>
              </a:extLst>
            </p:cNvPr>
            <p:cNvSpPr/>
            <p:nvPr/>
          </p:nvSpPr>
          <p:spPr>
            <a:xfrm>
              <a:off x="11192838" y="864444"/>
              <a:ext cx="3714088" cy="516008"/>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050" b="0" i="0"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t>Fecha de actualización y/o validación: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050" b="1" i="0" u="none" strike="noStrike" kern="1200" cap="none" spc="0" normalizeH="0" baseline="0" noProof="0" dirty="0">
                  <a:ln>
                    <a:noFill/>
                  </a:ln>
                  <a:solidFill>
                    <a:srgbClr val="6F0579"/>
                  </a:solidFill>
                  <a:effectLst/>
                  <a:uLnTx/>
                  <a:uFillTx/>
                  <a:latin typeface="Calibri" panose="020F0502020204030204"/>
                  <a:ea typeface="+mn-ea"/>
                  <a:cs typeface="+mn-cs"/>
                </a:rPr>
                <a:t>30 de abril de 2025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05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rPr>
                <a:t>Periodo que se Informa: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050" b="1" i="0" u="none" strike="noStrike" kern="1200" cap="none" spc="0" normalizeH="0" baseline="0" noProof="0" dirty="0">
                  <a:ln>
                    <a:noFill/>
                  </a:ln>
                  <a:solidFill>
                    <a:srgbClr val="6F0579"/>
                  </a:solidFill>
                  <a:effectLst/>
                  <a:uLnTx/>
                  <a:uFillTx/>
                  <a:latin typeface="Calibri" panose="020F0502020204030204"/>
                  <a:ea typeface="+mn-ea"/>
                  <a:cs typeface="+mn-cs"/>
                </a:rPr>
                <a:t>01 al 30 de abril de 2025</a:t>
              </a:r>
            </a:p>
          </p:txBody>
        </p:sp>
        <p:sp>
          <p:nvSpPr>
            <p:cNvPr id="7" name="Rectángulo 6">
              <a:extLst>
                <a:ext uri="{FF2B5EF4-FFF2-40B4-BE49-F238E27FC236}">
                  <a16:creationId xmlns:a16="http://schemas.microsoft.com/office/drawing/2014/main" id="{DCAF06CD-10F6-7D89-ECA3-B51584AC55CF}"/>
                </a:ext>
              </a:extLst>
            </p:cNvPr>
            <p:cNvSpPr/>
            <p:nvPr/>
          </p:nvSpPr>
          <p:spPr>
            <a:xfrm>
              <a:off x="15660721" y="864444"/>
              <a:ext cx="3951804" cy="51601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050" b="0" i="0"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t>Responsable de generar la información a través de su Secretario Particular: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050" b="1" i="0" u="none" strike="noStrike" kern="1200" cap="none" spc="0" normalizeH="0" baseline="0" noProof="0" dirty="0">
                  <a:ln>
                    <a:noFill/>
                  </a:ln>
                  <a:solidFill>
                    <a:srgbClr val="002060"/>
                  </a:solidFill>
                  <a:effectLst/>
                  <a:uLnTx/>
                  <a:uFillTx/>
                  <a:latin typeface="Calibri" panose="020F0502020204030204"/>
                  <a:ea typeface="+mn-ea"/>
                  <a:cs typeface="+mn-cs"/>
                </a:rPr>
                <a:t>Lic. Gerardo Mata Quintero.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050" b="0" i="0"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t>Asistente de Presidencia</a:t>
              </a:r>
              <a:endParaRPr kumimoji="0" lang="es-MX" sz="105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3503401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9"/>
          <a:ext cx="11688789" cy="5151186"/>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673021">
                  <a:extLst>
                    <a:ext uri="{9D8B030D-6E8A-4147-A177-3AD203B41FA5}">
                      <a16:colId xmlns:a16="http://schemas.microsoft.com/office/drawing/2014/main" val="2967125531"/>
                    </a:ext>
                  </a:extLst>
                </a:gridCol>
                <a:gridCol w="2791922">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de la Comisión de Vinculación del INE con los OPLES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23/01/2025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Consejero Presidente</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Consejerías del IEC</a:t>
                      </a:r>
                      <a:endParaRPr lang="es-MX" sz="1200" kern="120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Consejerías del 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Partidos Políticos</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a la Sesión Ordinaria de la Comisión Vinculación del INE con los OPLES.</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799265510"/>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de la Comisión de Organización Electoral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23/01/2025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Consejero Presidente</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Consejerías del IEC</a:t>
                      </a:r>
                      <a:endParaRPr lang="es-MX" sz="1200" kern="120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Consejerías del 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Partidos Políticos</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a la Sesión Ordinaria de la Comisión de Organización Electoral.</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377474807"/>
                  </a:ext>
                </a:extLst>
              </a:tr>
              <a:tr h="72407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de la Comisión de Educación Cívica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23/01/2025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Consejero Presidente</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Consejerías del IEC</a:t>
                      </a:r>
                      <a:endParaRPr lang="es-MX" sz="1200" kern="120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Consejerías del 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Partidos Políticos</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a la Sesión Ordinaria de la Comisión de Educación Cívica.</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869719795"/>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de la Comisión de Transparencia y Acceso a la Información Pública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23/01/2025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Consejero Presidente</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Consejerías del IEC</a:t>
                      </a:r>
                      <a:endParaRPr lang="es-MX" sz="1200" kern="120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Consejerías del 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Partidos Políticos</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a la Sesión Ordinaria de la Comisión de Transparencia y Acceso a la Información Pública.</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Entrega de cuadernillos escritos en el sistema de lectoescritura Braille de las convocatorias para la integración de los Comités Judiciales Electorales Distritales y Observación Electoral.</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24/01/2025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Sala de sesiones del IEC</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Consejerías del IEC</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SIDS</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 entregó por parte de la SIDS los cuadernillos en sistema braille que se utilizarán para la difusión de convocatorias para integración de los Comités Judiciales.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982699623"/>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Informe anual de actividades del Magistrado Presidente del Poder Judicial del Estado de Coahuila de Zaragoza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27/01/2025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Centro de Convenciones de Torreón</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Consejero Presidente</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PJECZ</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PJECZ</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al Informe anual de actividades rendido por el Magistrado Presidente del PJECZ.</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694384154"/>
                  </a:ext>
                </a:extLst>
              </a:tr>
            </a:tbl>
          </a:graphicData>
        </a:graphic>
      </p:graphicFrame>
      <p:grpSp>
        <p:nvGrpSpPr>
          <p:cNvPr id="8" name="Grupo 7">
            <a:extLst>
              <a:ext uri="{FF2B5EF4-FFF2-40B4-BE49-F238E27FC236}">
                <a16:creationId xmlns:a16="http://schemas.microsoft.com/office/drawing/2014/main" id="{721310A4-F71B-65CD-DD9B-2261CBB27C48}"/>
              </a:ext>
            </a:extLst>
          </p:cNvPr>
          <p:cNvGrpSpPr/>
          <p:nvPr/>
        </p:nvGrpSpPr>
        <p:grpSpPr>
          <a:xfrm>
            <a:off x="6797760" y="282799"/>
            <a:ext cx="5153658" cy="738669"/>
            <a:chOff x="11192838" y="864444"/>
            <a:chExt cx="8419687" cy="516012"/>
          </a:xfrm>
        </p:grpSpPr>
        <p:sp>
          <p:nvSpPr>
            <p:cNvPr id="9" name="Rectángulo 8">
              <a:extLst>
                <a:ext uri="{FF2B5EF4-FFF2-40B4-BE49-F238E27FC236}">
                  <a16:creationId xmlns:a16="http://schemas.microsoft.com/office/drawing/2014/main" id="{19920B6D-38D1-59CF-5225-138D4D3C0EC0}"/>
                </a:ext>
              </a:extLst>
            </p:cNvPr>
            <p:cNvSpPr/>
            <p:nvPr/>
          </p:nvSpPr>
          <p:spPr>
            <a:xfrm>
              <a:off x="11192838" y="864444"/>
              <a:ext cx="3714088" cy="516008"/>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 de abril de 2025</a:t>
              </a:r>
            </a:p>
            <a:p>
              <a:r>
                <a:rPr lang="es-MX" sz="1050" dirty="0">
                  <a:solidFill>
                    <a:schemeClr val="bg1">
                      <a:lumMod val="50000"/>
                    </a:schemeClr>
                  </a:solidFill>
                </a:rPr>
                <a:t>Periodo que se Informa: </a:t>
              </a:r>
            </a:p>
            <a:p>
              <a:r>
                <a:rPr lang="es-MX" sz="1050" b="1" dirty="0">
                  <a:solidFill>
                    <a:srgbClr val="6F0579"/>
                  </a:solidFill>
                </a:rPr>
                <a:t>01 al 30 de abril de 2025</a:t>
              </a:r>
            </a:p>
          </p:txBody>
        </p:sp>
        <p:sp>
          <p:nvSpPr>
            <p:cNvPr id="10" name="Rectángulo 9">
              <a:extLst>
                <a:ext uri="{FF2B5EF4-FFF2-40B4-BE49-F238E27FC236}">
                  <a16:creationId xmlns:a16="http://schemas.microsoft.com/office/drawing/2014/main" id="{49E75702-5FDD-0BDD-AE9F-88B553F3EC13}"/>
                </a:ext>
              </a:extLst>
            </p:cNvPr>
            <p:cNvSpPr/>
            <p:nvPr/>
          </p:nvSpPr>
          <p:spPr>
            <a:xfrm>
              <a:off x="15660721" y="864444"/>
              <a:ext cx="3951804" cy="516012"/>
            </a:xfrm>
            <a:prstGeom prst="rect">
              <a:avLst/>
            </a:prstGeom>
          </p:spPr>
          <p:txBody>
            <a:bodyPr wrap="square">
              <a:spAutoFit/>
            </a:bodyPr>
            <a:lstStyle/>
            <a:p>
              <a:r>
                <a:rPr lang="es-MX" sz="1050" dirty="0">
                  <a:solidFill>
                    <a:schemeClr val="tx1">
                      <a:lumMod val="50000"/>
                      <a:lumOff val="50000"/>
                    </a:schemeClr>
                  </a:solidFill>
                </a:rPr>
                <a:t>Responsable de generar la información a través de su Secretario Particular:</a:t>
              </a:r>
            </a:p>
            <a:p>
              <a:r>
                <a:rPr lang="es-ES" sz="1050" b="1" dirty="0">
                  <a:solidFill>
                    <a:srgbClr val="002060"/>
                  </a:solidFill>
                </a:rPr>
                <a:t>Lic. Gerardo Mata Quintero.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spTree>
    <p:extLst>
      <p:ext uri="{BB962C8B-B14F-4D97-AF65-F5344CB8AC3E}">
        <p14:creationId xmlns:p14="http://schemas.microsoft.com/office/powerpoint/2010/main" val="29656374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2">
            <a:extLst>
              <a:ext uri="{FF2B5EF4-FFF2-40B4-BE49-F238E27FC236}">
                <a16:creationId xmlns:a16="http://schemas.microsoft.com/office/drawing/2014/main" id="{4E31ECB4-B9AF-4FE4-BD53-9A71BB0A58E6}"/>
              </a:ext>
            </a:extLst>
          </p:cNvPr>
          <p:cNvSpPr>
            <a:spLocks noGrp="1"/>
          </p:cNvSpPr>
          <p:nvPr>
            <p:ph idx="1"/>
          </p:nvPr>
        </p:nvSpPr>
        <p:spPr>
          <a:xfrm>
            <a:off x="1196025" y="2472879"/>
            <a:ext cx="9776638" cy="3174093"/>
          </a:xfrm>
        </p:spPr>
        <p:txBody>
          <a:bodyPr>
            <a:normAutofit/>
          </a:bodyPr>
          <a:lstStyle/>
          <a:p>
            <a:pPr marL="0" indent="0" algn="just">
              <a:buNone/>
            </a:pPr>
            <a:r>
              <a:rPr lang="es-MX" sz="2023" dirty="0">
                <a:solidFill>
                  <a:schemeClr val="tx1">
                    <a:lumMod val="75000"/>
                    <a:lumOff val="25000"/>
                  </a:schemeClr>
                </a:solidFill>
              </a:rPr>
              <a:t>De acuerdo con el periodo de conservación de la información, de conformidad con los Lineamientos Técnicos Generales para la publicación, homologación y estandarización de la información de las obligaciones establecidas en el Título Quinto y en la fracción IV del artículo 31 de la Ley General de Transparencia y Acceso a la Información Pública, que deben de difundir los sujetos obligados en los portales de Internet y en la Plataforma Nacional de Transparencia; se pone a su disposición </a:t>
            </a:r>
            <a:r>
              <a:rPr lang="es-MX" sz="2023" b="1" dirty="0">
                <a:solidFill>
                  <a:schemeClr val="tx1">
                    <a:lumMod val="75000"/>
                    <a:lumOff val="25000"/>
                  </a:schemeClr>
                </a:solidFill>
              </a:rPr>
              <a:t>cualquier otra información de utilidad </a:t>
            </a:r>
            <a:r>
              <a:rPr lang="es-MX" sz="2023" dirty="0">
                <a:solidFill>
                  <a:schemeClr val="tx1">
                    <a:lumMod val="75000"/>
                    <a:lumOff val="25000"/>
                  </a:schemeClr>
                </a:solidFill>
              </a:rPr>
              <a:t>del ejercicio 2024, mediante el siguiente vínculo electrónico:</a:t>
            </a:r>
          </a:p>
          <a:p>
            <a:pPr marL="0" indent="0" algn="just">
              <a:buNone/>
            </a:pPr>
            <a:r>
              <a:rPr lang="es-MX" sz="2023" dirty="0">
                <a:solidFill>
                  <a:schemeClr val="tx1">
                    <a:lumMod val="75000"/>
                    <a:lumOff val="25000"/>
                  </a:schemeClr>
                </a:solidFill>
                <a:hlinkClick r:id="rId2"/>
              </a:rPr>
              <a:t>https://ieccloud.iec-sis.org.mx/index.php/s/WWKJBvrXU7l74NE</a:t>
            </a:r>
            <a:r>
              <a:rPr lang="es-MX" sz="2023" dirty="0">
                <a:solidFill>
                  <a:schemeClr val="tx1">
                    <a:lumMod val="75000"/>
                    <a:lumOff val="25000"/>
                  </a:schemeClr>
                </a:solidFill>
              </a:rPr>
              <a:t> </a:t>
            </a:r>
          </a:p>
          <a:p>
            <a:pPr marL="0" indent="0" algn="just">
              <a:buNone/>
            </a:pPr>
            <a:endParaRPr lang="es-MX" sz="2023" dirty="0">
              <a:solidFill>
                <a:schemeClr val="tx1">
                  <a:lumMod val="75000"/>
                  <a:lumOff val="25000"/>
                </a:schemeClr>
              </a:solidFill>
            </a:endParaRPr>
          </a:p>
          <a:p>
            <a:pPr marL="0" indent="0" algn="just">
              <a:buNone/>
            </a:pPr>
            <a:endParaRPr lang="es-MX" sz="2052" dirty="0"/>
          </a:p>
          <a:p>
            <a:pPr marL="0" indent="0" algn="just">
              <a:buNone/>
            </a:pPr>
            <a:endParaRPr lang="es-MX" sz="2052" dirty="0"/>
          </a:p>
        </p:txBody>
      </p:sp>
      <p:sp>
        <p:nvSpPr>
          <p:cNvPr id="8" name="Rectángulo 7">
            <a:extLst>
              <a:ext uri="{FF2B5EF4-FFF2-40B4-BE49-F238E27FC236}">
                <a16:creationId xmlns:a16="http://schemas.microsoft.com/office/drawing/2014/main" id="{AF888DA7-CDE4-4EF7-AD6D-97B6E00672BA}"/>
              </a:ext>
            </a:extLst>
          </p:cNvPr>
          <p:cNvSpPr/>
          <p:nvPr/>
        </p:nvSpPr>
        <p:spPr>
          <a:xfrm>
            <a:off x="3046379" y="1193727"/>
            <a:ext cx="5809693" cy="853016"/>
          </a:xfrm>
          <a:prstGeom prst="rect">
            <a:avLst/>
          </a:prstGeom>
          <a:noFill/>
          <a:ln w="38100">
            <a:solidFill>
              <a:srgbClr val="8C5E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385374" rtl="0" eaLnBrk="1" fontAlgn="auto" latinLnBrk="0" hangingPunct="1">
              <a:lnSpc>
                <a:spcPct val="100000"/>
              </a:lnSpc>
              <a:spcBef>
                <a:spcPts val="0"/>
              </a:spcBef>
              <a:spcAft>
                <a:spcPts val="0"/>
              </a:spcAft>
              <a:buClrTx/>
              <a:buSzTx/>
              <a:buFontTx/>
              <a:buNone/>
              <a:tabLst/>
              <a:defRPr/>
            </a:pPr>
            <a:endParaRPr kumimoji="0" lang="es-MX" sz="1539" b="0" i="0" u="none" strike="noStrike" kern="1200" cap="none" spc="0" normalizeH="0" baseline="0" noProof="0">
              <a:ln>
                <a:noFill/>
              </a:ln>
              <a:solidFill>
                <a:srgbClr val="8C5E97"/>
              </a:solidFill>
              <a:effectLst/>
              <a:uLnTx/>
              <a:uFillTx/>
              <a:latin typeface="Calibri" panose="020F0502020204030204"/>
              <a:ea typeface="+mn-ea"/>
              <a:cs typeface="+mn-cs"/>
            </a:endParaRPr>
          </a:p>
        </p:txBody>
      </p:sp>
      <p:sp>
        <p:nvSpPr>
          <p:cNvPr id="9" name="CuadroTexto 8">
            <a:extLst>
              <a:ext uri="{FF2B5EF4-FFF2-40B4-BE49-F238E27FC236}">
                <a16:creationId xmlns:a16="http://schemas.microsoft.com/office/drawing/2014/main" id="{42C239D5-E09B-4354-AF52-40D679F65797}"/>
              </a:ext>
            </a:extLst>
          </p:cNvPr>
          <p:cNvSpPr txBox="1"/>
          <p:nvPr/>
        </p:nvSpPr>
        <p:spPr>
          <a:xfrm>
            <a:off x="3541691" y="1396556"/>
            <a:ext cx="5314381" cy="460767"/>
          </a:xfrm>
          <a:prstGeom prst="rect">
            <a:avLst/>
          </a:prstGeom>
          <a:noFill/>
          <a:ln>
            <a:noFill/>
          </a:ln>
        </p:spPr>
        <p:txBody>
          <a:bodyPr wrap="square" rtlCol="0">
            <a:spAutoFit/>
          </a:bodyPr>
          <a:lstStyle/>
          <a:p>
            <a:pPr marL="0" marR="0" lvl="0" indent="0" algn="ctr" defTabSz="385374" rtl="0" eaLnBrk="1" fontAlgn="auto" latinLnBrk="0" hangingPunct="1">
              <a:lnSpc>
                <a:spcPct val="100000"/>
              </a:lnSpc>
              <a:spcBef>
                <a:spcPts val="0"/>
              </a:spcBef>
              <a:spcAft>
                <a:spcPts val="0"/>
              </a:spcAft>
              <a:buClr>
                <a:srgbClr val="732282"/>
              </a:buClr>
              <a:buSzTx/>
              <a:buFontTx/>
              <a:buNone/>
              <a:tabLst/>
              <a:defRPr/>
            </a:pPr>
            <a:r>
              <a:rPr kumimoji="0" lang="es-MX" sz="2394" b="0" i="0" u="none" strike="noStrike" kern="1200" cap="none" spc="0" normalizeH="0" baseline="0" noProof="0" dirty="0">
                <a:ln>
                  <a:noFill/>
                </a:ln>
                <a:solidFill>
                  <a:srgbClr val="8C5E97"/>
                </a:solidFill>
                <a:effectLst/>
                <a:uLnTx/>
                <a:uFillTx/>
                <a:latin typeface="Helvetica" panose="020B0604020202020204" pitchFamily="2" charset="0"/>
                <a:ea typeface="+mn-ea"/>
                <a:cs typeface="+mn-cs"/>
              </a:rPr>
              <a:t>Periodo de Conservación</a:t>
            </a:r>
            <a:endParaRPr kumimoji="0" lang="es-MX" sz="3420" b="0" i="0" u="none" strike="noStrike" kern="1200" cap="none" spc="0" normalizeH="0" baseline="0" noProof="0" dirty="0">
              <a:ln>
                <a:noFill/>
              </a:ln>
              <a:solidFill>
                <a:srgbClr val="8C5E97"/>
              </a:solidFill>
              <a:effectLst/>
              <a:uLnTx/>
              <a:uFillTx/>
              <a:latin typeface="Helvetica" panose="020B0604020202020204" pitchFamily="2" charset="0"/>
              <a:ea typeface="+mn-ea"/>
              <a:cs typeface="+mn-cs"/>
            </a:endParaRPr>
          </a:p>
        </p:txBody>
      </p:sp>
      <p:sp>
        <p:nvSpPr>
          <p:cNvPr id="6" name="Rectángulo 5">
            <a:extLst>
              <a:ext uri="{FF2B5EF4-FFF2-40B4-BE49-F238E27FC236}">
                <a16:creationId xmlns:a16="http://schemas.microsoft.com/office/drawing/2014/main" id="{BB73232F-FC2F-30F6-D642-6E7A4F03A734}"/>
              </a:ext>
            </a:extLst>
          </p:cNvPr>
          <p:cNvSpPr/>
          <p:nvPr/>
        </p:nvSpPr>
        <p:spPr>
          <a:xfrm>
            <a:off x="330596" y="6271839"/>
            <a:ext cx="8908042" cy="40344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011"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Fecha de modificación y/o validación: 31 de octubre del 2024</a:t>
            </a:r>
            <a:endParaRPr kumimoji="0" lang="es-MX" sz="1011"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011"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Responsable de generar la información: </a:t>
            </a:r>
            <a:r>
              <a:rPr kumimoji="0" lang="es-MX" sz="1011"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C.P. Aída Leticia De la Garza Muñoz | Dirección Ejecutiva de Administración </a:t>
            </a:r>
            <a:endParaRPr kumimoji="0" lang="es-MX" sz="1011"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3" name="Título 1">
            <a:extLst>
              <a:ext uri="{FF2B5EF4-FFF2-40B4-BE49-F238E27FC236}">
                <a16:creationId xmlns:a16="http://schemas.microsoft.com/office/drawing/2014/main" id="{0553FA34-B433-B07A-9326-DC585EA65453}"/>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4E8121-A047-9FB7-A31F-357B1FBC52D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4" name="Grupo 13">
            <a:extLst>
              <a:ext uri="{FF2B5EF4-FFF2-40B4-BE49-F238E27FC236}">
                <a16:creationId xmlns:a16="http://schemas.microsoft.com/office/drawing/2014/main" id="{4474C6D4-CBD1-42AA-8AF6-3D4ACCE3FAD5}"/>
              </a:ext>
            </a:extLst>
          </p:cNvPr>
          <p:cNvGrpSpPr/>
          <p:nvPr/>
        </p:nvGrpSpPr>
        <p:grpSpPr>
          <a:xfrm>
            <a:off x="6797760" y="282799"/>
            <a:ext cx="5153658" cy="738669"/>
            <a:chOff x="11192838" y="864444"/>
            <a:chExt cx="8419687" cy="516012"/>
          </a:xfrm>
        </p:grpSpPr>
        <p:sp>
          <p:nvSpPr>
            <p:cNvPr id="15" name="Rectángulo 14">
              <a:extLst>
                <a:ext uri="{FF2B5EF4-FFF2-40B4-BE49-F238E27FC236}">
                  <a16:creationId xmlns:a16="http://schemas.microsoft.com/office/drawing/2014/main" id="{C3B9BED1-43B4-63A7-2C9D-3476560C7D25}"/>
                </a:ext>
              </a:extLst>
            </p:cNvPr>
            <p:cNvSpPr/>
            <p:nvPr/>
          </p:nvSpPr>
          <p:spPr>
            <a:xfrm>
              <a:off x="11192838" y="864444"/>
              <a:ext cx="3714088" cy="516008"/>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050" b="0" i="0"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t>Fecha de actualización y/o validación: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050" b="1" i="0" u="none" strike="noStrike" kern="1200" cap="none" spc="0" normalizeH="0" baseline="0" noProof="0" dirty="0">
                  <a:ln>
                    <a:noFill/>
                  </a:ln>
                  <a:solidFill>
                    <a:srgbClr val="6F0579"/>
                  </a:solidFill>
                  <a:effectLst/>
                  <a:uLnTx/>
                  <a:uFillTx/>
                  <a:latin typeface="Calibri" panose="020F0502020204030204"/>
                  <a:ea typeface="+mn-ea"/>
                  <a:cs typeface="+mn-cs"/>
                </a:rPr>
                <a:t>30 de abril de 2025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05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rPr>
                <a:t>Periodo que se Informa: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050" b="1" i="0" u="none" strike="noStrike" kern="1200" cap="none" spc="0" normalizeH="0" baseline="0" noProof="0" dirty="0">
                  <a:ln>
                    <a:noFill/>
                  </a:ln>
                  <a:solidFill>
                    <a:srgbClr val="6F0579"/>
                  </a:solidFill>
                  <a:effectLst/>
                  <a:uLnTx/>
                  <a:uFillTx/>
                  <a:latin typeface="Calibri" panose="020F0502020204030204"/>
                  <a:ea typeface="+mn-ea"/>
                  <a:cs typeface="+mn-cs"/>
                </a:rPr>
                <a:t>01 al 30 de abril de 2025</a:t>
              </a:r>
            </a:p>
          </p:txBody>
        </p:sp>
        <p:sp>
          <p:nvSpPr>
            <p:cNvPr id="16" name="Rectángulo 15">
              <a:extLst>
                <a:ext uri="{FF2B5EF4-FFF2-40B4-BE49-F238E27FC236}">
                  <a16:creationId xmlns:a16="http://schemas.microsoft.com/office/drawing/2014/main" id="{5639FB43-22CE-AF94-05B6-5AFF7335C765}"/>
                </a:ext>
              </a:extLst>
            </p:cNvPr>
            <p:cNvSpPr/>
            <p:nvPr/>
          </p:nvSpPr>
          <p:spPr>
            <a:xfrm>
              <a:off x="15660721" y="864444"/>
              <a:ext cx="3951804" cy="51601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050" b="0" i="0"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t>Responsable de generar la información a través de su Secretario Particular: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050" b="1" i="0" u="none" strike="noStrike" kern="1200" cap="none" spc="0" normalizeH="0" baseline="0" noProof="0" dirty="0">
                  <a:ln>
                    <a:noFill/>
                  </a:ln>
                  <a:solidFill>
                    <a:srgbClr val="002060"/>
                  </a:solidFill>
                  <a:effectLst/>
                  <a:uLnTx/>
                  <a:uFillTx/>
                  <a:latin typeface="Calibri" panose="020F0502020204030204"/>
                  <a:ea typeface="+mn-ea"/>
                  <a:cs typeface="+mn-cs"/>
                </a:rPr>
                <a:t>Lic. Gerardo Mata Quintero.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050" b="0" i="0"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t>Asistente de Presidencia</a:t>
              </a:r>
              <a:endParaRPr kumimoji="0" lang="es-MX" sz="105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2456299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225365" y="1136441"/>
          <a:ext cx="11688789" cy="5151186"/>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638228">
                  <a:extLst>
                    <a:ext uri="{9D8B030D-6E8A-4147-A177-3AD203B41FA5}">
                      <a16:colId xmlns:a16="http://schemas.microsoft.com/office/drawing/2014/main" val="2967125531"/>
                    </a:ext>
                  </a:extLst>
                </a:gridCol>
                <a:gridCol w="2826715">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195076">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Ordinaria del Consejo General del Instituto Electoral de Coahuila.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28/01/2025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Híbrida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Consejero Presidente</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Consejerías Electorales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Partidos Políticos</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a la Sesión Ordinaria del Consejo General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377474807"/>
                  </a:ext>
                </a:extLst>
              </a:tr>
              <a:tr h="72407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Extraordinaria de la Comisión de Quejas y Denuncias.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28/01/2025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Híbrida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Consejero Presidente</a:t>
                      </a:r>
                    </a:p>
                    <a:p>
                      <a:pPr algn="ctr" fontAlgn="ctr"/>
                      <a:r>
                        <a:rPr lang="es-ES" sz="1200" b="0" i="0" u="none" strike="noStrike" dirty="0">
                          <a:solidFill>
                            <a:srgbClr val="000000"/>
                          </a:solidFill>
                          <a:effectLst/>
                          <a:latin typeface="Segoe UI" panose="020B0502040204020203" pitchFamily="34" charset="0"/>
                          <a:cs typeface="Segoe UI" panose="020B0502040204020203" pitchFamily="34" charset="0"/>
                        </a:rPr>
                        <a:t>Consejerías Electorales</a:t>
                      </a:r>
                      <a:r>
                        <a:rPr lang="es-ES" sz="1200" b="0" i="0" u="sng" strike="noStrike" dirty="0">
                          <a:solidFill>
                            <a:srgbClr val="000000"/>
                          </a:solidFill>
                          <a:effectLst/>
                          <a:latin typeface="Segoe UI" panose="020B0502040204020203" pitchFamily="34" charset="0"/>
                          <a:cs typeface="Segoe UI" panose="020B0502040204020203" pitchFamily="34" charset="0"/>
                        </a:rPr>
                        <a:t>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txBody>
                  <a:tcPr marL="1503" marR="1503" marT="1503" marB="0" anchor="ctr">
                    <a:solidFill>
                      <a:srgbClr val="E6E6E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a la Sesión Extraordinaria de la Comisión de Quejas y Denuncias.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869719795"/>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Extraordinaria de la Comisión Especial de Elecciones Judiciales del Instituto Electoral de Coahuila.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28/01/2025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Híbrida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Consejero Presidente</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Consejerías Electorales</a:t>
                      </a:r>
                      <a:endPar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IEC</a:t>
                      </a: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a la Sesión Extraordinaria de la Comisión Especial de Elecciones Judiciales Del Instituto Electoral de Coahuila.</a:t>
                      </a:r>
                      <a:endParaRPr lang="es-MX" sz="1200" b="0" i="0" dirty="0">
                        <a:solidFill>
                          <a:srgbClr val="14171A"/>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1620511459"/>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Extraordinaria del Consejo General del Instituto Electoral de Coahuila.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28/01/2025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Híbrida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Consejero Presidente</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Consejerías Electorales</a:t>
                      </a:r>
                      <a:endPar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Partidos Políticos</a:t>
                      </a:r>
                      <a:endPar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a la Sesión Extraordinaria del Consejo General del Instituto Electoral de Coahuila.</a:t>
                      </a:r>
                      <a:endParaRPr lang="es-MX" sz="1200" b="0" i="0" dirty="0">
                        <a:solidFill>
                          <a:srgbClr val="14171A"/>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Mesa de Consejerías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29/01/2025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Sala del Cuarto Piso</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Consejero Presidente</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Consejerías Electorales </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Secretario Ejecutivo</a:t>
                      </a:r>
                      <a:endPar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IEC</a:t>
                      </a:r>
                      <a:endPar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Reunión de trabajo con Consejeros Electorales del Consejo General del IEC y Secretario Ejecutivo.</a:t>
                      </a:r>
                      <a:endParaRPr lang="es-MX"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1360277527"/>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Reunión de trabajo para revisión de convenio de Coordinación y Colaboración para el PELE PJL 2024-2025</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29/01/2025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Instalaciones de  Junta Local del INE Coahuila</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Consejerías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a:t>
                      </a:r>
                    </a:p>
                    <a:p>
                      <a:pPr algn="ctr" fontAlgn="ctr"/>
                      <a:r>
                        <a:rPr lang="es-MX" sz="1200" b="0" i="0" dirty="0">
                          <a:solidFill>
                            <a:srgbClr val="14171A"/>
                          </a:solidFill>
                          <a:effectLst/>
                          <a:latin typeface="Segoe UI" panose="020B0502040204020203" pitchFamily="34" charset="0"/>
                          <a:cs typeface="Segoe UI" panose="020B0502040204020203" pitchFamily="34" charset="0"/>
                        </a:rPr>
                        <a:t>Vocales Ejecutivos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a:t>
                      </a:r>
                      <a:endParaRPr lang="es-MX" sz="1200" b="0" i="0" u="none" strike="noStrike" dirty="0">
                        <a:solidFill>
                          <a:srgbClr val="000000"/>
                        </a:solidFill>
                        <a:effectLst/>
                        <a:highlight>
                          <a:srgbClr val="FFFF00"/>
                        </a:highligh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reunieron para la revisión del convenio de Coordinación y Colaboración para el PELE PJL 2024-2025.</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561187115"/>
                  </a:ext>
                </a:extLst>
              </a:tr>
            </a:tbl>
          </a:graphicData>
        </a:graphic>
      </p:graphicFrame>
      <p:grpSp>
        <p:nvGrpSpPr>
          <p:cNvPr id="8" name="Grupo 7">
            <a:extLst>
              <a:ext uri="{FF2B5EF4-FFF2-40B4-BE49-F238E27FC236}">
                <a16:creationId xmlns:a16="http://schemas.microsoft.com/office/drawing/2014/main" id="{35E78DEF-C442-2D5D-7B7A-A37A2FE103D8}"/>
              </a:ext>
            </a:extLst>
          </p:cNvPr>
          <p:cNvGrpSpPr/>
          <p:nvPr/>
        </p:nvGrpSpPr>
        <p:grpSpPr>
          <a:xfrm>
            <a:off x="6797760" y="282799"/>
            <a:ext cx="5153658" cy="738669"/>
            <a:chOff x="11192838" y="864444"/>
            <a:chExt cx="8419687" cy="516012"/>
          </a:xfrm>
        </p:grpSpPr>
        <p:sp>
          <p:nvSpPr>
            <p:cNvPr id="9" name="Rectángulo 8">
              <a:extLst>
                <a:ext uri="{FF2B5EF4-FFF2-40B4-BE49-F238E27FC236}">
                  <a16:creationId xmlns:a16="http://schemas.microsoft.com/office/drawing/2014/main" id="{77568919-FFB7-7CB5-21D4-85FD80D9F3A5}"/>
                </a:ext>
              </a:extLst>
            </p:cNvPr>
            <p:cNvSpPr/>
            <p:nvPr/>
          </p:nvSpPr>
          <p:spPr>
            <a:xfrm>
              <a:off x="11192838" y="864444"/>
              <a:ext cx="3714088" cy="516008"/>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 de abril de 2025</a:t>
              </a:r>
            </a:p>
            <a:p>
              <a:r>
                <a:rPr lang="es-MX" sz="1050" dirty="0">
                  <a:solidFill>
                    <a:schemeClr val="bg1">
                      <a:lumMod val="50000"/>
                    </a:schemeClr>
                  </a:solidFill>
                </a:rPr>
                <a:t>Periodo que se Informa: </a:t>
              </a:r>
            </a:p>
            <a:p>
              <a:r>
                <a:rPr lang="es-MX" sz="1050" b="1" dirty="0">
                  <a:solidFill>
                    <a:srgbClr val="6F0579"/>
                  </a:solidFill>
                </a:rPr>
                <a:t>01 al 30 de abril de 2025</a:t>
              </a:r>
            </a:p>
          </p:txBody>
        </p:sp>
        <p:sp>
          <p:nvSpPr>
            <p:cNvPr id="10" name="Rectángulo 9">
              <a:extLst>
                <a:ext uri="{FF2B5EF4-FFF2-40B4-BE49-F238E27FC236}">
                  <a16:creationId xmlns:a16="http://schemas.microsoft.com/office/drawing/2014/main" id="{A02BD3AB-A39B-B2E7-A0C8-6FADEE410D49}"/>
                </a:ext>
              </a:extLst>
            </p:cNvPr>
            <p:cNvSpPr/>
            <p:nvPr/>
          </p:nvSpPr>
          <p:spPr>
            <a:xfrm>
              <a:off x="15660721" y="864444"/>
              <a:ext cx="3951804" cy="516012"/>
            </a:xfrm>
            <a:prstGeom prst="rect">
              <a:avLst/>
            </a:prstGeom>
          </p:spPr>
          <p:txBody>
            <a:bodyPr wrap="square">
              <a:spAutoFit/>
            </a:bodyPr>
            <a:lstStyle/>
            <a:p>
              <a:r>
                <a:rPr lang="es-MX" sz="1050" dirty="0">
                  <a:solidFill>
                    <a:schemeClr val="tx1">
                      <a:lumMod val="50000"/>
                      <a:lumOff val="50000"/>
                    </a:schemeClr>
                  </a:solidFill>
                </a:rPr>
                <a:t>Responsable de generar la información a través de su Secretario Particular:</a:t>
              </a:r>
            </a:p>
            <a:p>
              <a:r>
                <a:rPr lang="es-ES" sz="1050" b="1" dirty="0">
                  <a:solidFill>
                    <a:srgbClr val="002060"/>
                  </a:solidFill>
                </a:rPr>
                <a:t>Lic. Gerardo Mata Quintero.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spTree>
    <p:extLst>
      <p:ext uri="{BB962C8B-B14F-4D97-AF65-F5344CB8AC3E}">
        <p14:creationId xmlns:p14="http://schemas.microsoft.com/office/powerpoint/2010/main" val="29025377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extLst>
              <p:ext uri="{D42A27DB-BD31-4B8C-83A1-F6EECF244321}">
                <p14:modId xmlns:p14="http://schemas.microsoft.com/office/powerpoint/2010/main" val="3225347984"/>
              </p:ext>
            </p:extLst>
          </p:nvPr>
        </p:nvGraphicFramePr>
        <p:xfrm>
          <a:off x="331974" y="1164148"/>
          <a:ext cx="11688789" cy="5493406"/>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10052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1385662">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Firma de convenio de Colaboración con la Secretaría de Educación de Coahuila y la Junta Local del INE para la instalación de casillas en la elección del Poder Judicial Local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30/01/2025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Instalaciones del Palacio de Gobierno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Consejero Presidente</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Consejerías del IEC</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Secretario Ejecutivo</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Vocal Ejecutivo</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SEDU</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INE</a:t>
                      </a:r>
                      <a:endPar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b="0" i="0" dirty="0">
                          <a:solidFill>
                            <a:srgbClr val="14171A"/>
                          </a:solidFill>
                          <a:effectLst/>
                          <a:latin typeface="Segoe UI" panose="020B0502040204020203" pitchFamily="34" charset="0"/>
                          <a:cs typeface="Segoe UI" panose="020B0502040204020203" pitchFamily="34" charset="0"/>
                        </a:rPr>
                        <a:t>Se firmó el convenio de Colaboración con la Secretaría de Educación de Coahuila y la Junta Local del INE.</a:t>
                      </a:r>
                      <a:endParaRPr lang="es-MX" sz="1200" b="0" i="0" dirty="0">
                        <a:solidFill>
                          <a:srgbClr val="14171A"/>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377474807"/>
                  </a:ext>
                </a:extLst>
              </a:tr>
              <a:tr h="1153682">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con la Presidenta de la Junta de Gobierno del Congreso del Estado de Coahuila de Zaragoza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30/01/2025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Instalaciones del Congreso del Estado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Consejero Presidente</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Consejerías Electorales</a:t>
                      </a:r>
                      <a:endPar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Presidenta de la Junta de Gobierno</a:t>
                      </a:r>
                      <a:endPar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Congreso del Estado de Coahuila</a:t>
                      </a:r>
                      <a:endPar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b="0" i="0" dirty="0">
                          <a:solidFill>
                            <a:srgbClr val="14171A"/>
                          </a:solidFill>
                          <a:effectLst/>
                          <a:latin typeface="Segoe UI" panose="020B0502040204020203" pitchFamily="34" charset="0"/>
                          <a:cs typeface="Segoe UI" panose="020B0502040204020203" pitchFamily="34" charset="0"/>
                        </a:rPr>
                        <a:t>Se participó en una reunión de trabajo en la que se abordaron temas relacionados con el Proceso Electoral Judicial Extraordinario 2024-2025.</a:t>
                      </a:r>
                      <a:endParaRPr lang="es-MX" sz="1200" b="0" i="0" dirty="0">
                        <a:solidFill>
                          <a:srgbClr val="14171A"/>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Firma de convenio de Colaboración con la Asociación Mexicana de Consejeros Estatales Electorales, A.C.</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31/01/2025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Instalaciones Oficinas Centrales del INE Ciudad de México</a:t>
                      </a: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a:t>
                      </a: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onsejero Presidente</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Consejerías Electorales</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Secretario Ejecutivo</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Consejerías del INE</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INE</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AMCEE</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b="0" i="0" dirty="0">
                          <a:solidFill>
                            <a:srgbClr val="14171A"/>
                          </a:solidFill>
                          <a:effectLst/>
                          <a:latin typeface="Segoe UI" panose="020B0502040204020203" pitchFamily="34" charset="0"/>
                          <a:cs typeface="Segoe UI" panose="020B0502040204020203" pitchFamily="34" charset="0"/>
                        </a:rPr>
                        <a:t>Se firmó el convenio de Colaboración con la Asociación Mexicana de Consejeros Estatales Electorales, A.C .</a:t>
                      </a:r>
                      <a:endParaRPr lang="es-MX" sz="1200" b="0" i="0" dirty="0">
                        <a:solidFill>
                          <a:srgbClr val="14171A"/>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4060954961"/>
                  </a:ext>
                </a:extLst>
              </a:tr>
              <a:tr h="97441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Quinto Encuentro Nacional Coalición Mexicana LGBTTTI+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31/01/2025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Palacio Legislativo de San Lázaro</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Consejero Presidente</a:t>
                      </a:r>
                    </a:p>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Consejerías del INE</a:t>
                      </a:r>
                    </a:p>
                    <a:p>
                      <a:pPr algn="ctr" fontAlgn="ct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IMPEPAC</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INE</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IMPEPAC</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participó como moderador en el Encuentro Nacional Coalición Mexicana LGBTTTI+.</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1754208103"/>
                  </a:ext>
                </a:extLst>
              </a:tr>
            </a:tbl>
          </a:graphicData>
        </a:graphic>
      </p:graphicFrame>
      <p:grpSp>
        <p:nvGrpSpPr>
          <p:cNvPr id="8" name="Grupo 7">
            <a:extLst>
              <a:ext uri="{FF2B5EF4-FFF2-40B4-BE49-F238E27FC236}">
                <a16:creationId xmlns:a16="http://schemas.microsoft.com/office/drawing/2014/main" id="{DFD6D1A2-DAF5-C076-0488-D5B7BE9F254F}"/>
              </a:ext>
            </a:extLst>
          </p:cNvPr>
          <p:cNvGrpSpPr/>
          <p:nvPr/>
        </p:nvGrpSpPr>
        <p:grpSpPr>
          <a:xfrm>
            <a:off x="6797760" y="282799"/>
            <a:ext cx="5153658" cy="738669"/>
            <a:chOff x="11192838" y="864444"/>
            <a:chExt cx="8419687" cy="516012"/>
          </a:xfrm>
        </p:grpSpPr>
        <p:sp>
          <p:nvSpPr>
            <p:cNvPr id="9" name="Rectángulo 8">
              <a:extLst>
                <a:ext uri="{FF2B5EF4-FFF2-40B4-BE49-F238E27FC236}">
                  <a16:creationId xmlns:a16="http://schemas.microsoft.com/office/drawing/2014/main" id="{8B0DCFAE-4FCF-A24C-7706-A7715D9DF01E}"/>
                </a:ext>
              </a:extLst>
            </p:cNvPr>
            <p:cNvSpPr/>
            <p:nvPr/>
          </p:nvSpPr>
          <p:spPr>
            <a:xfrm>
              <a:off x="11192838" y="864444"/>
              <a:ext cx="3714088" cy="516008"/>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 de abril de 2025</a:t>
              </a:r>
            </a:p>
            <a:p>
              <a:r>
                <a:rPr lang="es-MX" sz="1050" dirty="0">
                  <a:solidFill>
                    <a:schemeClr val="bg1">
                      <a:lumMod val="50000"/>
                    </a:schemeClr>
                  </a:solidFill>
                </a:rPr>
                <a:t>Periodo que se Informa: </a:t>
              </a:r>
            </a:p>
            <a:p>
              <a:r>
                <a:rPr lang="es-MX" sz="1050" b="1" dirty="0">
                  <a:solidFill>
                    <a:srgbClr val="6F0579"/>
                  </a:solidFill>
                </a:rPr>
                <a:t>01 al 30 de abril de 2025</a:t>
              </a:r>
            </a:p>
          </p:txBody>
        </p:sp>
        <p:sp>
          <p:nvSpPr>
            <p:cNvPr id="10" name="Rectángulo 9">
              <a:extLst>
                <a:ext uri="{FF2B5EF4-FFF2-40B4-BE49-F238E27FC236}">
                  <a16:creationId xmlns:a16="http://schemas.microsoft.com/office/drawing/2014/main" id="{B04C501D-3DD5-F540-0333-77BC5AD08AC3}"/>
                </a:ext>
              </a:extLst>
            </p:cNvPr>
            <p:cNvSpPr/>
            <p:nvPr/>
          </p:nvSpPr>
          <p:spPr>
            <a:xfrm>
              <a:off x="15660721" y="864444"/>
              <a:ext cx="3951804" cy="516012"/>
            </a:xfrm>
            <a:prstGeom prst="rect">
              <a:avLst/>
            </a:prstGeom>
          </p:spPr>
          <p:txBody>
            <a:bodyPr wrap="square">
              <a:spAutoFit/>
            </a:bodyPr>
            <a:lstStyle/>
            <a:p>
              <a:r>
                <a:rPr lang="es-MX" sz="1050" dirty="0">
                  <a:solidFill>
                    <a:schemeClr val="tx1">
                      <a:lumMod val="50000"/>
                      <a:lumOff val="50000"/>
                    </a:schemeClr>
                  </a:solidFill>
                </a:rPr>
                <a:t>Responsable de generar la información a través de su Secretario Particular:</a:t>
              </a:r>
            </a:p>
            <a:p>
              <a:r>
                <a:rPr lang="es-ES" sz="1050" b="1" dirty="0">
                  <a:solidFill>
                    <a:srgbClr val="002060"/>
                  </a:solidFill>
                </a:rPr>
                <a:t>Lic. Gerardo Mata Quintero.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spTree>
    <p:extLst>
      <p:ext uri="{BB962C8B-B14F-4D97-AF65-F5344CB8AC3E}">
        <p14:creationId xmlns:p14="http://schemas.microsoft.com/office/powerpoint/2010/main" val="326137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8"/>
          <a:ext cx="11688789" cy="5254748"/>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10052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1110707">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Mesa de Consejerías.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04/02/2025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Sala de juntas del 4to piso</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Consejero Presidente</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Consejerías Electorales</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Secretario Ejecutivo</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Se reunió en </a:t>
                      </a:r>
                      <a:r>
                        <a:rPr lang="es-MX" sz="1200" kern="1200" dirty="0">
                          <a:solidFill>
                            <a:schemeClr val="dk1"/>
                          </a:solidFill>
                          <a:effectLst/>
                          <a:latin typeface="Segoe UI" panose="020B0502040204020203" pitchFamily="34" charset="0"/>
                          <a:ea typeface="+mn-ea"/>
                          <a:cs typeface="Segoe UI" panose="020B0502040204020203" pitchFamily="34" charset="0"/>
                        </a:rPr>
                        <a:t>Mesa de Consejerías </a:t>
                      </a:r>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Electorales del IEC y Secretario Ejecutivo, en la cual se abordaron temas relativos al PELO 2024-2025 y la próxima Sesión Extraordinaria del Consejo General.</a:t>
                      </a:r>
                    </a:p>
                  </a:txBody>
                  <a:tcPr marL="1503" marR="1503" marT="1503" marB="0" anchor="ctr">
                    <a:solidFill>
                      <a:srgbClr val="E6E6E6"/>
                    </a:solidFill>
                  </a:tcPr>
                </a:tc>
                <a:extLst>
                  <a:ext uri="{0D108BD9-81ED-4DB2-BD59-A6C34878D82A}">
                    <a16:rowId xmlns:a16="http://schemas.microsoft.com/office/drawing/2014/main" val="2181703772"/>
                  </a:ext>
                </a:extLst>
              </a:tr>
              <a:tr h="1048624">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Reunión de Trabajo con la Secretaria Ejecutiva del INE</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06/02/2025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Oficinas Centrales del INE</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Consejero Presidente</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Secretaria Ejecutiva del INE</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Vocal Ejecutivo del INE en Coahuila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INE</a:t>
                      </a: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Se asistió a la Reunión de Trabajo con la Secretaria Ejecutiva del INE en la que se dio seguimiento al Proceso Electoral Judicial Extraordinario.</a:t>
                      </a:r>
                      <a:endPar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095370827"/>
                  </a:ext>
                </a:extLst>
              </a:tr>
              <a:tr h="1223475">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Foro “Acciones Afirmativas LGBTTTIQA+ y los Retos de la </a:t>
                      </a:r>
                      <a:r>
                        <a:rPr lang="es-ES" sz="1200" kern="1200" dirty="0" err="1">
                          <a:solidFill>
                            <a:schemeClr val="dk1"/>
                          </a:solidFill>
                          <a:effectLst/>
                          <a:latin typeface="Segoe UI" panose="020B0502040204020203" pitchFamily="34" charset="0"/>
                          <a:ea typeface="+mn-ea"/>
                          <a:cs typeface="Segoe UI" panose="020B0502040204020203" pitchFamily="34" charset="0"/>
                        </a:rPr>
                        <a:t>Autoadscripción</a:t>
                      </a:r>
                      <a:r>
                        <a:rPr lang="es-ES" sz="1200" kern="1200" dirty="0">
                          <a:solidFill>
                            <a:schemeClr val="dk1"/>
                          </a:solidFill>
                          <a:effectLst/>
                          <a:latin typeface="Segoe UI" panose="020B0502040204020203" pitchFamily="34" charset="0"/>
                          <a:ea typeface="+mn-ea"/>
                          <a:cs typeface="Segoe UI" panose="020B0502040204020203" pitchFamily="34" charset="0"/>
                        </a:rPr>
                        <a:t> Calificada”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07/02/2025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Consejero Presidente</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IEPAC Yucatán</a:t>
                      </a: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Se participó como ponente del foro en donde se abordaron temas sobre la </a:t>
                      </a:r>
                      <a:r>
                        <a:rPr lang="es-ES" sz="1200" b="0" i="0" dirty="0" err="1">
                          <a:solidFill>
                            <a:srgbClr val="14171A"/>
                          </a:solidFill>
                          <a:effectLst/>
                          <a:latin typeface="Segoe UI" panose="020B0502040204020203" pitchFamily="34" charset="0"/>
                          <a:ea typeface="Calibri" panose="020F0502020204030204" pitchFamily="34" charset="0"/>
                          <a:cs typeface="Segoe UI" panose="020B0502040204020203" pitchFamily="34" charset="0"/>
                        </a:rPr>
                        <a:t>Autoadscripción</a:t>
                      </a:r>
                      <a:r>
                        <a:rPr lang="es-ES"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 Calificada en el ejercicio de los Derechos Político-Electorales de integrantes de la Diversidad Sexual.</a:t>
                      </a:r>
                      <a:endPar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446758868"/>
                  </a:ext>
                </a:extLst>
              </a:tr>
              <a:tr h="86670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Extraordinaria del Consejo General del Instituto Electoral de Coahuila.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07/02/2025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Híbrida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Consejero Presidente</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Consejerías Electorales</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Secretario Ejecutivo</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a la Sesión Extraordinaria del Consejo General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377474807"/>
                  </a:ext>
                </a:extLst>
              </a:tr>
            </a:tbl>
          </a:graphicData>
        </a:graphic>
      </p:graphicFrame>
      <p:grpSp>
        <p:nvGrpSpPr>
          <p:cNvPr id="8" name="Grupo 7">
            <a:extLst>
              <a:ext uri="{FF2B5EF4-FFF2-40B4-BE49-F238E27FC236}">
                <a16:creationId xmlns:a16="http://schemas.microsoft.com/office/drawing/2014/main" id="{C6A78247-BBAE-831C-D383-CC09A8BECA65}"/>
              </a:ext>
            </a:extLst>
          </p:cNvPr>
          <p:cNvGrpSpPr/>
          <p:nvPr/>
        </p:nvGrpSpPr>
        <p:grpSpPr>
          <a:xfrm>
            <a:off x="6797760" y="282799"/>
            <a:ext cx="5153658" cy="738669"/>
            <a:chOff x="11192838" y="864444"/>
            <a:chExt cx="8419687" cy="516012"/>
          </a:xfrm>
        </p:grpSpPr>
        <p:sp>
          <p:nvSpPr>
            <p:cNvPr id="9" name="Rectángulo 8">
              <a:extLst>
                <a:ext uri="{FF2B5EF4-FFF2-40B4-BE49-F238E27FC236}">
                  <a16:creationId xmlns:a16="http://schemas.microsoft.com/office/drawing/2014/main" id="{575AA73A-3691-E065-CB0B-D6B91280FFB2}"/>
                </a:ext>
              </a:extLst>
            </p:cNvPr>
            <p:cNvSpPr/>
            <p:nvPr/>
          </p:nvSpPr>
          <p:spPr>
            <a:xfrm>
              <a:off x="11192838" y="864444"/>
              <a:ext cx="3714088" cy="516008"/>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 de abril de 2025</a:t>
              </a:r>
            </a:p>
            <a:p>
              <a:r>
                <a:rPr lang="es-MX" sz="1050" dirty="0">
                  <a:solidFill>
                    <a:schemeClr val="bg1">
                      <a:lumMod val="50000"/>
                    </a:schemeClr>
                  </a:solidFill>
                </a:rPr>
                <a:t>Periodo que se Informa: </a:t>
              </a:r>
            </a:p>
            <a:p>
              <a:r>
                <a:rPr lang="es-MX" sz="1050" b="1" dirty="0">
                  <a:solidFill>
                    <a:srgbClr val="6F0579"/>
                  </a:solidFill>
                </a:rPr>
                <a:t>01 al 30 de abril de 2025</a:t>
              </a:r>
            </a:p>
          </p:txBody>
        </p:sp>
        <p:sp>
          <p:nvSpPr>
            <p:cNvPr id="10" name="Rectángulo 9">
              <a:extLst>
                <a:ext uri="{FF2B5EF4-FFF2-40B4-BE49-F238E27FC236}">
                  <a16:creationId xmlns:a16="http://schemas.microsoft.com/office/drawing/2014/main" id="{79A9C46D-F8ED-A9B5-9CDF-B8FE6031BF40}"/>
                </a:ext>
              </a:extLst>
            </p:cNvPr>
            <p:cNvSpPr/>
            <p:nvPr/>
          </p:nvSpPr>
          <p:spPr>
            <a:xfrm>
              <a:off x="15660721" y="864444"/>
              <a:ext cx="3951804" cy="516012"/>
            </a:xfrm>
            <a:prstGeom prst="rect">
              <a:avLst/>
            </a:prstGeom>
          </p:spPr>
          <p:txBody>
            <a:bodyPr wrap="square">
              <a:spAutoFit/>
            </a:bodyPr>
            <a:lstStyle/>
            <a:p>
              <a:r>
                <a:rPr lang="es-MX" sz="1050" dirty="0">
                  <a:solidFill>
                    <a:schemeClr val="tx1">
                      <a:lumMod val="50000"/>
                      <a:lumOff val="50000"/>
                    </a:schemeClr>
                  </a:solidFill>
                </a:rPr>
                <a:t>Responsable de generar la información a través de su Secretario Particular:</a:t>
              </a:r>
            </a:p>
            <a:p>
              <a:r>
                <a:rPr lang="es-ES" sz="1050" b="1" dirty="0">
                  <a:solidFill>
                    <a:srgbClr val="002060"/>
                  </a:solidFill>
                </a:rPr>
                <a:t>Lic. Gerardo Mata Quintero.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spTree>
    <p:extLst>
      <p:ext uri="{BB962C8B-B14F-4D97-AF65-F5344CB8AC3E}">
        <p14:creationId xmlns:p14="http://schemas.microsoft.com/office/powerpoint/2010/main" val="10801030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8"/>
          <a:ext cx="11688789" cy="4783209"/>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10052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1219764">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Reunión de Coordinación INE-IEC, con motivo del Proceso Electoral Judicial Extraordinario 2024-2025.</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07/02/2025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Sala Anexa a la de Sesiones del IEC</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Consejero Presidente</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Consejerías Electorales</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a:t>
                      </a:r>
                    </a:p>
                    <a:p>
                      <a:pPr algn="ctr" fontAlgn="ctr"/>
                      <a:r>
                        <a:rPr lang="es-MX" sz="1200" b="0" i="0" dirty="0">
                          <a:solidFill>
                            <a:srgbClr val="14171A"/>
                          </a:solidFill>
                          <a:effectLst/>
                          <a:latin typeface="Segoe UI" panose="020B0502040204020203" pitchFamily="34" charset="0"/>
                          <a:cs typeface="Segoe UI" panose="020B0502040204020203" pitchFamily="34" charset="0"/>
                        </a:rPr>
                        <a:t>Vocales Ejecutivos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INE</a:t>
                      </a: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Se asistió a la Reunión de Trabajo respecto de la Coordinación con motivo del Proceso Electoral Judicial Extraordinario 2024-2025. </a:t>
                      </a:r>
                      <a:endParaRPr lang="es-MX" sz="1200" b="0" i="0" dirty="0">
                        <a:solidFill>
                          <a:srgbClr val="14171A"/>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751520951"/>
                  </a:ext>
                </a:extLst>
              </a:tr>
              <a:tr h="1526359">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Taller de socialización de los Organismos Públicos Locales, respecto de las determinaciones que ha tomado el Consejo General del Instituto Nacional </a:t>
                      </a:r>
                      <a:r>
                        <a:rPr lang="es-MX" sz="1200" kern="1200" dirty="0">
                          <a:solidFill>
                            <a:schemeClr val="dk1"/>
                          </a:solidFill>
                          <a:effectLst/>
                          <a:latin typeface="Segoe UI" panose="020B0502040204020203" pitchFamily="34" charset="0"/>
                          <a:ea typeface="+mn-ea"/>
                          <a:cs typeface="Segoe UI" panose="020B0502040204020203" pitchFamily="34" charset="0"/>
                        </a:rPr>
                        <a:t>Electoral relativos a la elección del Poder Judicial.</a:t>
                      </a:r>
                      <a:r>
                        <a:rPr lang="es-ES" sz="1200" kern="1200" dirty="0">
                          <a:solidFill>
                            <a:schemeClr val="dk1"/>
                          </a:solidFill>
                          <a:effectLst/>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08/02/2025</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Consejero Presidente</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Consejerías Electorales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INE</a:t>
                      </a: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b="0" i="0" dirty="0">
                          <a:solidFill>
                            <a:srgbClr val="14171A"/>
                          </a:solidFill>
                          <a:effectLst/>
                          <a:latin typeface="Segoe UI" panose="020B0502040204020203" pitchFamily="34" charset="0"/>
                          <a:cs typeface="Segoe UI" panose="020B0502040204020203" pitchFamily="34" charset="0"/>
                        </a:rPr>
                        <a:t>Se asistió al taller </a:t>
                      </a:r>
                      <a:r>
                        <a:rPr lang="es-ES" sz="1200" kern="1200" dirty="0">
                          <a:solidFill>
                            <a:schemeClr val="dk1"/>
                          </a:solidFill>
                          <a:effectLst/>
                          <a:latin typeface="Segoe UI" panose="020B0502040204020203" pitchFamily="34" charset="0"/>
                          <a:ea typeface="+mn-ea"/>
                          <a:cs typeface="Segoe UI" panose="020B0502040204020203" pitchFamily="34" charset="0"/>
                        </a:rPr>
                        <a:t>de socialización de los Organismos Públicos Locales, respecto de las determinaciones que ha tomado el Consejo General del Instituto Nacional </a:t>
                      </a:r>
                      <a:r>
                        <a:rPr lang="es-MX" sz="1200" kern="1200" dirty="0">
                          <a:solidFill>
                            <a:schemeClr val="dk1"/>
                          </a:solidFill>
                          <a:effectLst/>
                          <a:latin typeface="Segoe UI" panose="020B0502040204020203" pitchFamily="34" charset="0"/>
                          <a:ea typeface="+mn-ea"/>
                          <a:cs typeface="Segoe UI" panose="020B0502040204020203" pitchFamily="34" charset="0"/>
                        </a:rPr>
                        <a:t>Electoral relativos a la elección del Poder Judicial.</a:t>
                      </a:r>
                      <a:r>
                        <a:rPr lang="es-ES" sz="1200" kern="1200" dirty="0">
                          <a:solidFill>
                            <a:schemeClr val="dk1"/>
                          </a:solidFill>
                          <a:effectLst/>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extLst>
                  <a:ext uri="{0D108BD9-81ED-4DB2-BD59-A6C34878D82A}">
                    <a16:rowId xmlns:a16="http://schemas.microsoft.com/office/drawing/2014/main" val="3377474807"/>
                  </a:ext>
                </a:extLst>
              </a:tr>
              <a:tr h="1031846">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Capacitación Alianza Joven.</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08/02/2025</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Sala de sesiones del IEC</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Consejerías Electorales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a:t>
                      </a:r>
                    </a:p>
                  </a:txBody>
                  <a:tcPr marL="1503" marR="1503" marT="1503" marB="0" anchor="ctr">
                    <a:solidFill>
                      <a:srgbClr val="E6E6E6"/>
                    </a:solidFill>
                  </a:tcPr>
                </a:tc>
                <a:tc>
                  <a:txBody>
                    <a:bodyPr/>
                    <a:lstStyle/>
                    <a:p>
                      <a:pPr lvl="0" algn="l"/>
                      <a:r>
                        <a:rPr lang="es-ES"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rPr>
                        <a:t>Se impartió una platica informativa sobre el Proceso Electoral Judicial Local a integrantes de “Alianza Joven”. </a:t>
                      </a:r>
                      <a:endParaRPr lang="es-MX"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bl>
          </a:graphicData>
        </a:graphic>
      </p:graphicFrame>
      <p:grpSp>
        <p:nvGrpSpPr>
          <p:cNvPr id="8" name="Grupo 7">
            <a:extLst>
              <a:ext uri="{FF2B5EF4-FFF2-40B4-BE49-F238E27FC236}">
                <a16:creationId xmlns:a16="http://schemas.microsoft.com/office/drawing/2014/main" id="{6C02E4C2-02A0-F606-535F-A2F3EA1980CE}"/>
              </a:ext>
            </a:extLst>
          </p:cNvPr>
          <p:cNvGrpSpPr/>
          <p:nvPr/>
        </p:nvGrpSpPr>
        <p:grpSpPr>
          <a:xfrm>
            <a:off x="6797760" y="282799"/>
            <a:ext cx="5153658" cy="738669"/>
            <a:chOff x="11192838" y="864444"/>
            <a:chExt cx="8419687" cy="516012"/>
          </a:xfrm>
        </p:grpSpPr>
        <p:sp>
          <p:nvSpPr>
            <p:cNvPr id="9" name="Rectángulo 8">
              <a:extLst>
                <a:ext uri="{FF2B5EF4-FFF2-40B4-BE49-F238E27FC236}">
                  <a16:creationId xmlns:a16="http://schemas.microsoft.com/office/drawing/2014/main" id="{30974550-B4B9-0901-9575-BBD2EC576AD3}"/>
                </a:ext>
              </a:extLst>
            </p:cNvPr>
            <p:cNvSpPr/>
            <p:nvPr/>
          </p:nvSpPr>
          <p:spPr>
            <a:xfrm>
              <a:off x="11192838" y="864444"/>
              <a:ext cx="3714088" cy="516008"/>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 de abril de 2025</a:t>
              </a:r>
            </a:p>
            <a:p>
              <a:r>
                <a:rPr lang="es-MX" sz="1050" dirty="0">
                  <a:solidFill>
                    <a:schemeClr val="bg1">
                      <a:lumMod val="50000"/>
                    </a:schemeClr>
                  </a:solidFill>
                </a:rPr>
                <a:t>Periodo que se Informa: </a:t>
              </a:r>
            </a:p>
            <a:p>
              <a:r>
                <a:rPr lang="es-MX" sz="1050" b="1" dirty="0">
                  <a:solidFill>
                    <a:srgbClr val="6F0579"/>
                  </a:solidFill>
                </a:rPr>
                <a:t>01 al 30 de abril de 2025</a:t>
              </a:r>
            </a:p>
          </p:txBody>
        </p:sp>
        <p:sp>
          <p:nvSpPr>
            <p:cNvPr id="10" name="Rectángulo 9">
              <a:extLst>
                <a:ext uri="{FF2B5EF4-FFF2-40B4-BE49-F238E27FC236}">
                  <a16:creationId xmlns:a16="http://schemas.microsoft.com/office/drawing/2014/main" id="{20E92DD7-C88B-C197-DFD6-4EE25AD56A63}"/>
                </a:ext>
              </a:extLst>
            </p:cNvPr>
            <p:cNvSpPr/>
            <p:nvPr/>
          </p:nvSpPr>
          <p:spPr>
            <a:xfrm>
              <a:off x="15660721" y="864444"/>
              <a:ext cx="3951804" cy="516012"/>
            </a:xfrm>
            <a:prstGeom prst="rect">
              <a:avLst/>
            </a:prstGeom>
          </p:spPr>
          <p:txBody>
            <a:bodyPr wrap="square">
              <a:spAutoFit/>
            </a:bodyPr>
            <a:lstStyle/>
            <a:p>
              <a:r>
                <a:rPr lang="es-MX" sz="1050" dirty="0">
                  <a:solidFill>
                    <a:schemeClr val="tx1">
                      <a:lumMod val="50000"/>
                      <a:lumOff val="50000"/>
                    </a:schemeClr>
                  </a:solidFill>
                </a:rPr>
                <a:t>Responsable de generar la información a través de su Secretario Particular:</a:t>
              </a:r>
            </a:p>
            <a:p>
              <a:r>
                <a:rPr lang="es-ES" sz="1050" b="1" dirty="0">
                  <a:solidFill>
                    <a:srgbClr val="002060"/>
                  </a:solidFill>
                </a:rPr>
                <a:t>Lic. Gerardo Mata Quintero.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spTree>
    <p:extLst>
      <p:ext uri="{BB962C8B-B14F-4D97-AF65-F5344CB8AC3E}">
        <p14:creationId xmlns:p14="http://schemas.microsoft.com/office/powerpoint/2010/main" val="2958301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8"/>
          <a:ext cx="11688789" cy="5068872"/>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10052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1614047">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Capacitación respecto a los Lineamientos para el Reclutamiento, Selección y Contratación de Supervisores/as Electorales Locales (SEL) y Capacitadores/as Asistentes Electorales Locales (CAEL).</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08/02/2025</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Sala Anexa a la de Sesiones IEC</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Consejerías Electorales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u="none" strike="noStrike" dirty="0">
                          <a:effectLst/>
                          <a:latin typeface="Segoe UI" panose="020B0502040204020203" pitchFamily="34" charset="0"/>
                          <a:cs typeface="Segoe UI" panose="020B0502040204020203" pitchFamily="34" charset="0"/>
                        </a:rPr>
                        <a:t>El Presidente del IEC y el Consejero Electoral Juan Carlos Cisneros Ruiz, y personal de las Direcciones Ejecutivas de Organización Electoral e Innovación e Informática, participaron en la capacitación relativa al reclutamiento, selección y contratación de SEL y CAEL impartida por el INE Coahuila.</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944983203"/>
                  </a:ext>
                </a:extLst>
              </a:tr>
              <a:tr h="1576126">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Reunión de trabajo Poder Judicial.</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10/02/2025</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Poder de Justicia</a:t>
                      </a:r>
                    </a:p>
                  </a:txBody>
                  <a:tcPr marL="1503" marR="1503" marT="1503" marB="0" anchor="ctr">
                    <a:solidFill>
                      <a:srgbClr val="E6E6E6"/>
                    </a:solidFill>
                  </a:tcPr>
                </a:tc>
                <a:tc>
                  <a:txBody>
                    <a:bodyPr/>
                    <a:lstStyle/>
                    <a:p>
                      <a:pPr algn="ctr" fontAlgn="ctr"/>
                      <a:r>
                        <a:rPr lang="es-MX" sz="1200" kern="1200" dirty="0">
                          <a:solidFill>
                            <a:schemeClr val="dk1"/>
                          </a:solidFill>
                          <a:effectLst/>
                          <a:latin typeface="Segoe UI" panose="020B0502040204020203" pitchFamily="34" charset="0"/>
                          <a:ea typeface="+mn-ea"/>
                          <a:cs typeface="Segoe UI" panose="020B0502040204020203" pitchFamily="34" charset="0"/>
                        </a:rPr>
                        <a:t>Consejero Presidente</a:t>
                      </a:r>
                    </a:p>
                    <a:p>
                      <a:pPr algn="ctr" fontAlgn="ctr"/>
                      <a:r>
                        <a:rPr lang="es-MX" sz="1200" kern="1200" dirty="0">
                          <a:solidFill>
                            <a:schemeClr val="dk1"/>
                          </a:solidFill>
                          <a:effectLst/>
                          <a:latin typeface="Segoe UI" panose="020B0502040204020203" pitchFamily="34" charset="0"/>
                          <a:ea typeface="+mn-ea"/>
                          <a:cs typeface="Segoe UI" panose="020B0502040204020203" pitchFamily="34" charset="0"/>
                        </a:rPr>
                        <a:t>Consejerías Electorales</a:t>
                      </a:r>
                    </a:p>
                    <a:p>
                      <a:pPr algn="ctr" fontAlgn="ctr"/>
                      <a:r>
                        <a:rPr lang="es-MX" sz="1200" kern="1200" dirty="0">
                          <a:solidFill>
                            <a:schemeClr val="dk1"/>
                          </a:solidFill>
                          <a:effectLst/>
                          <a:latin typeface="Segoe UI" panose="020B0502040204020203" pitchFamily="34" charset="0"/>
                          <a:ea typeface="+mn-ea"/>
                          <a:cs typeface="Segoe UI" panose="020B0502040204020203" pitchFamily="34" charset="0"/>
                        </a:rPr>
                        <a:t>Secretario Ejecutivo</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TSJECZ</a:t>
                      </a: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El Consejo General y el Secretario Ejecutivo del IEC, sostuvieron una reunión de trabajo con el Secretario Técnico y el Oficial Mayor del Tribunal Superior de Justicia del Estado de Coahuila de Zaragoza, para abordar temas relacionados con el Proceso Judicial Electoral local 2024-2025.</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152560630"/>
                  </a:ext>
                </a:extLst>
              </a:tr>
              <a:tr h="873459">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Extraordinaria urgente.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10/02/2025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Consejero Presidente</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Consejerías Electorales</a:t>
                      </a:r>
                    </a:p>
                    <a:p>
                      <a:pPr algn="ctr" fontAlgn="ctr"/>
                      <a:r>
                        <a:rPr lang="es-ES" sz="1200" kern="1200" dirty="0">
                          <a:solidFill>
                            <a:schemeClr val="dk1"/>
                          </a:solidFill>
                          <a:effectLst/>
                          <a:latin typeface="Segoe UI" panose="020B0502040204020203" pitchFamily="34" charset="0"/>
                          <a:ea typeface="+mn-ea"/>
                          <a:cs typeface="Segoe UI" panose="020B0502040204020203" pitchFamily="34" charset="0"/>
                        </a:rPr>
                        <a:t>Dirección Ejecutiva de Organización Electoral</a:t>
                      </a:r>
                      <a:endParaRPr lang="es-MX" sz="1200" kern="120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La Comisión Especial de Elecciones Judiciales del IEC lleva a cabo una Sesión Extraordinaria Urgente en modalidad 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504317709"/>
                  </a:ext>
                </a:extLst>
              </a:tr>
            </a:tbl>
          </a:graphicData>
        </a:graphic>
      </p:graphicFrame>
      <p:grpSp>
        <p:nvGrpSpPr>
          <p:cNvPr id="5" name="Grupo 4">
            <a:extLst>
              <a:ext uri="{FF2B5EF4-FFF2-40B4-BE49-F238E27FC236}">
                <a16:creationId xmlns:a16="http://schemas.microsoft.com/office/drawing/2014/main" id="{889BC693-07DC-D47F-67E8-7A91E91D2E31}"/>
              </a:ext>
            </a:extLst>
          </p:cNvPr>
          <p:cNvGrpSpPr/>
          <p:nvPr/>
        </p:nvGrpSpPr>
        <p:grpSpPr>
          <a:xfrm>
            <a:off x="6797760" y="282799"/>
            <a:ext cx="5153658" cy="738669"/>
            <a:chOff x="11192838" y="864444"/>
            <a:chExt cx="8419687" cy="516012"/>
          </a:xfrm>
        </p:grpSpPr>
        <p:sp>
          <p:nvSpPr>
            <p:cNvPr id="6" name="Rectángulo 5">
              <a:extLst>
                <a:ext uri="{FF2B5EF4-FFF2-40B4-BE49-F238E27FC236}">
                  <a16:creationId xmlns:a16="http://schemas.microsoft.com/office/drawing/2014/main" id="{1132D05B-70D6-5A69-0F97-13F71DCF87E0}"/>
                </a:ext>
              </a:extLst>
            </p:cNvPr>
            <p:cNvSpPr/>
            <p:nvPr/>
          </p:nvSpPr>
          <p:spPr>
            <a:xfrm>
              <a:off x="11192838" y="864444"/>
              <a:ext cx="3714088" cy="516008"/>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 de abril de 2025</a:t>
              </a:r>
            </a:p>
            <a:p>
              <a:r>
                <a:rPr lang="es-MX" sz="1050" dirty="0">
                  <a:solidFill>
                    <a:schemeClr val="bg1">
                      <a:lumMod val="50000"/>
                    </a:schemeClr>
                  </a:solidFill>
                </a:rPr>
                <a:t>Periodo que se Informa: </a:t>
              </a:r>
            </a:p>
            <a:p>
              <a:r>
                <a:rPr lang="es-MX" sz="1050" b="1" dirty="0">
                  <a:solidFill>
                    <a:srgbClr val="6F0579"/>
                  </a:solidFill>
                </a:rPr>
                <a:t>01 al 30 de abril de 2025</a:t>
              </a:r>
            </a:p>
          </p:txBody>
        </p:sp>
        <p:sp>
          <p:nvSpPr>
            <p:cNvPr id="7" name="Rectángulo 6">
              <a:extLst>
                <a:ext uri="{FF2B5EF4-FFF2-40B4-BE49-F238E27FC236}">
                  <a16:creationId xmlns:a16="http://schemas.microsoft.com/office/drawing/2014/main" id="{3BCB3853-3828-DBE7-49C6-B5F08E4E8420}"/>
                </a:ext>
              </a:extLst>
            </p:cNvPr>
            <p:cNvSpPr/>
            <p:nvPr/>
          </p:nvSpPr>
          <p:spPr>
            <a:xfrm>
              <a:off x="15660721" y="864444"/>
              <a:ext cx="3951804" cy="516012"/>
            </a:xfrm>
            <a:prstGeom prst="rect">
              <a:avLst/>
            </a:prstGeom>
          </p:spPr>
          <p:txBody>
            <a:bodyPr wrap="square">
              <a:spAutoFit/>
            </a:bodyPr>
            <a:lstStyle/>
            <a:p>
              <a:r>
                <a:rPr lang="es-MX" sz="1050" dirty="0">
                  <a:solidFill>
                    <a:schemeClr val="tx1">
                      <a:lumMod val="50000"/>
                      <a:lumOff val="50000"/>
                    </a:schemeClr>
                  </a:solidFill>
                </a:rPr>
                <a:t>Responsable de generar la información a través de su Secretario Particular:</a:t>
              </a:r>
            </a:p>
            <a:p>
              <a:r>
                <a:rPr lang="es-ES" sz="1050" b="1" dirty="0">
                  <a:solidFill>
                    <a:srgbClr val="002060"/>
                  </a:solidFill>
                </a:rPr>
                <a:t>Lic. Gerardo Mata Quintero.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spTree>
    <p:extLst>
      <p:ext uri="{BB962C8B-B14F-4D97-AF65-F5344CB8AC3E}">
        <p14:creationId xmlns:p14="http://schemas.microsoft.com/office/powerpoint/2010/main" val="25153745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8"/>
          <a:ext cx="11688789" cy="5400372"/>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10052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867427">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con el Consejero Presidente de la Comisión de Vinculación con OPL, Mtro. José Martín Fernando Faz Mora.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10/02/2025</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 Presidente</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INE</a:t>
                      </a:r>
                    </a:p>
                  </a:txBody>
                  <a:tcPr marL="1503" marR="1503" marT="1503" marB="0" anchor="ctr">
                    <a:solidFill>
                      <a:srgbClr val="E6E6E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Se asistió a la Reunión de trabajo con integrantes de la Comisión </a:t>
                      </a:r>
                      <a:r>
                        <a:rPr lang="es-MX" sz="1200" kern="1200" dirty="0">
                          <a:solidFill>
                            <a:schemeClr val="dk1"/>
                          </a:solidFill>
                          <a:effectLst/>
                          <a:latin typeface="Segoe UI" panose="020B0502040204020203" pitchFamily="34" charset="0"/>
                          <a:ea typeface="+mn-ea"/>
                          <a:cs typeface="Segoe UI" panose="020B0502040204020203" pitchFamily="34" charset="0"/>
                        </a:rPr>
                        <a:t>de Vinculación INE – OPLES del Instituto Electoral de Coahuila.</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1007724560"/>
                  </a:ext>
                </a:extLst>
              </a:tr>
              <a:tr h="857535">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Reunión de trabajo para abordar detalles de Cabildo Infantil.</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11/02/2025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Sala Anexa a la de Sesiones del IEC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Consejero Presidente</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Consejerías Electorales</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Integrantes de la Comisión de Educación del Ayuntamiento</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Ayuntamiento de Saltillo</a:t>
                      </a:r>
                      <a:endPar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b="0" i="0" dirty="0">
                          <a:solidFill>
                            <a:srgbClr val="14171A"/>
                          </a:solidFill>
                          <a:effectLst/>
                          <a:latin typeface="Segoe UI" panose="020B0502040204020203" pitchFamily="34" charset="0"/>
                          <a:cs typeface="Segoe UI" panose="020B0502040204020203" pitchFamily="34" charset="0"/>
                        </a:rPr>
                        <a:t>La comisión de educación del IEC y del Municipio de Saltillo, y la Presidencia del IEC, celebraron reunión para abordar detalles del Cabildo Infantil Saltillo 2025.</a:t>
                      </a:r>
                      <a:endParaRPr lang="es-MX" sz="1200" b="0" i="0" dirty="0">
                        <a:solidFill>
                          <a:srgbClr val="14171A"/>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944983203"/>
                  </a:ext>
                </a:extLst>
              </a:tr>
              <a:tr h="97441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Mesa de Consejerías.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1</a:t>
                      </a:r>
                      <a:r>
                        <a:rPr lang="es-MX" sz="1200" b="0" i="0" u="none" strike="noStrike" dirty="0">
                          <a:solidFill>
                            <a:srgbClr val="000000"/>
                          </a:solidFill>
                          <a:effectLst/>
                          <a:latin typeface="Segoe UI" panose="020B0502040204020203" pitchFamily="34" charset="0"/>
                          <a:cs typeface="Segoe UI" panose="020B0502040204020203" pitchFamily="34" charset="0"/>
                        </a:rPr>
                        <a:t>1/02/2025</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Consejerías Electorales</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a:t>
                      </a:r>
                    </a:p>
                  </a:txBody>
                  <a:tcPr marL="1503" marR="1503" marT="1503" marB="0" anchor="ctr">
                    <a:solidFill>
                      <a:srgbClr val="E6E6E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Se reunió en </a:t>
                      </a:r>
                      <a:r>
                        <a:rPr lang="es-MX" sz="1200" kern="1200" dirty="0">
                          <a:solidFill>
                            <a:schemeClr val="dk1"/>
                          </a:solidFill>
                          <a:effectLst/>
                          <a:latin typeface="Segoe UI" panose="020B0502040204020203" pitchFamily="34" charset="0"/>
                          <a:ea typeface="+mn-ea"/>
                          <a:cs typeface="Segoe UI" panose="020B0502040204020203" pitchFamily="34" charset="0"/>
                        </a:rPr>
                        <a:t>Mesa de Consejerías </a:t>
                      </a:r>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Electorales del IEC y Secretario Ejecutivo, en la cual se abordaron temas relativos a la Elección Judicial 2024-2025 y la próxima Sesión Ordinaria del Consejo General.</a:t>
                      </a:r>
                    </a:p>
                  </a:txBody>
                  <a:tcPr marL="1503" marR="1503" marT="1503" marB="0" anchor="ctr">
                    <a:solidFill>
                      <a:srgbClr val="E6E6E6"/>
                    </a:solidFill>
                  </a:tcPr>
                </a:tc>
                <a:extLst>
                  <a:ext uri="{0D108BD9-81ED-4DB2-BD59-A6C34878D82A}">
                    <a16:rowId xmlns:a16="http://schemas.microsoft.com/office/drawing/2014/main" val="1686613877"/>
                  </a:ext>
                </a:extLst>
              </a:tr>
              <a:tr h="97441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Reunión de trabajo con el Tribunal Electoral Coahuila.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rgbClr val="000000"/>
                          </a:solidFill>
                          <a:effectLst/>
                          <a:latin typeface="Segoe UI" panose="020B0502040204020203" pitchFamily="34" charset="0"/>
                          <a:cs typeface="Segoe UI" panose="020B0502040204020203" pitchFamily="34" charset="0"/>
                        </a:rPr>
                        <a:t>11/02/2025</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Sala Anexa a la de Sesiones del IEC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Consejero Presidente</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Consejerías Electorales</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Secretario Ejecutivo</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Magistraturas de TECZ</a:t>
                      </a:r>
                      <a:endPar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IEC</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TECZ</a:t>
                      </a:r>
                      <a:endPar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b="0" i="0" dirty="0">
                          <a:solidFill>
                            <a:srgbClr val="14171A"/>
                          </a:solidFill>
                          <a:effectLst/>
                          <a:latin typeface="Segoe UI" panose="020B0502040204020203" pitchFamily="34" charset="0"/>
                          <a:cs typeface="Segoe UI" panose="020B0502040204020203" pitchFamily="34" charset="0"/>
                        </a:rPr>
                        <a:t>El Consejo General y la Secretaría Ejecutiva del IEC sostuvieron una reunión de trabajo con el Tribunal Electoral del Estado de Coahuila de Zaragoza, donde se abordaron temas de coordinación en el marco del Proceso Judicial Electoral Extraordinario Local 2024-2025.</a:t>
                      </a:r>
                      <a:endParaRPr lang="es-MX" sz="1200" b="0" i="0" dirty="0">
                        <a:solidFill>
                          <a:srgbClr val="14171A"/>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1953884193"/>
                  </a:ext>
                </a:extLst>
              </a:tr>
            </a:tbl>
          </a:graphicData>
        </a:graphic>
      </p:graphicFrame>
      <p:grpSp>
        <p:nvGrpSpPr>
          <p:cNvPr id="5" name="Grupo 4">
            <a:extLst>
              <a:ext uri="{FF2B5EF4-FFF2-40B4-BE49-F238E27FC236}">
                <a16:creationId xmlns:a16="http://schemas.microsoft.com/office/drawing/2014/main" id="{ADEDEC46-724D-1329-661A-33F10F422FED}"/>
              </a:ext>
            </a:extLst>
          </p:cNvPr>
          <p:cNvGrpSpPr/>
          <p:nvPr/>
        </p:nvGrpSpPr>
        <p:grpSpPr>
          <a:xfrm>
            <a:off x="6797760" y="282799"/>
            <a:ext cx="5153658" cy="738669"/>
            <a:chOff x="11192838" y="864444"/>
            <a:chExt cx="8419687" cy="516012"/>
          </a:xfrm>
        </p:grpSpPr>
        <p:sp>
          <p:nvSpPr>
            <p:cNvPr id="6" name="Rectángulo 5">
              <a:extLst>
                <a:ext uri="{FF2B5EF4-FFF2-40B4-BE49-F238E27FC236}">
                  <a16:creationId xmlns:a16="http://schemas.microsoft.com/office/drawing/2014/main" id="{5E626DCE-C38C-A07A-3A47-9028A4791873}"/>
                </a:ext>
              </a:extLst>
            </p:cNvPr>
            <p:cNvSpPr/>
            <p:nvPr/>
          </p:nvSpPr>
          <p:spPr>
            <a:xfrm>
              <a:off x="11192838" y="864444"/>
              <a:ext cx="3714088" cy="516008"/>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30 de abril de 2025</a:t>
              </a:r>
            </a:p>
            <a:p>
              <a:r>
                <a:rPr lang="es-MX" sz="1050" dirty="0">
                  <a:solidFill>
                    <a:schemeClr val="bg1">
                      <a:lumMod val="50000"/>
                    </a:schemeClr>
                  </a:solidFill>
                </a:rPr>
                <a:t>Periodo que se Informa: </a:t>
              </a:r>
            </a:p>
            <a:p>
              <a:r>
                <a:rPr lang="es-MX" sz="1050" b="1" dirty="0">
                  <a:solidFill>
                    <a:srgbClr val="6F0579"/>
                  </a:solidFill>
                </a:rPr>
                <a:t>01 al 30 de abril de 2025</a:t>
              </a:r>
            </a:p>
          </p:txBody>
        </p:sp>
        <p:sp>
          <p:nvSpPr>
            <p:cNvPr id="7" name="Rectángulo 6">
              <a:extLst>
                <a:ext uri="{FF2B5EF4-FFF2-40B4-BE49-F238E27FC236}">
                  <a16:creationId xmlns:a16="http://schemas.microsoft.com/office/drawing/2014/main" id="{4DDC6AA8-847E-152F-75F6-7580CDC375FA}"/>
                </a:ext>
              </a:extLst>
            </p:cNvPr>
            <p:cNvSpPr/>
            <p:nvPr/>
          </p:nvSpPr>
          <p:spPr>
            <a:xfrm>
              <a:off x="15660721" y="864444"/>
              <a:ext cx="3951804" cy="516012"/>
            </a:xfrm>
            <a:prstGeom prst="rect">
              <a:avLst/>
            </a:prstGeom>
          </p:spPr>
          <p:txBody>
            <a:bodyPr wrap="square">
              <a:spAutoFit/>
            </a:bodyPr>
            <a:lstStyle/>
            <a:p>
              <a:r>
                <a:rPr lang="es-MX" sz="1050" dirty="0">
                  <a:solidFill>
                    <a:schemeClr val="tx1">
                      <a:lumMod val="50000"/>
                      <a:lumOff val="50000"/>
                    </a:schemeClr>
                  </a:solidFill>
                </a:rPr>
                <a:t>Responsable de generar la información a través de su Secretario Particular:</a:t>
              </a:r>
            </a:p>
            <a:p>
              <a:r>
                <a:rPr lang="es-ES" sz="1050" b="1" dirty="0">
                  <a:solidFill>
                    <a:srgbClr val="002060"/>
                  </a:solidFill>
                </a:rPr>
                <a:t>Lic. Gerardo Mata Quintero.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spTree>
    <p:extLst>
      <p:ext uri="{BB962C8B-B14F-4D97-AF65-F5344CB8AC3E}">
        <p14:creationId xmlns:p14="http://schemas.microsoft.com/office/powerpoint/2010/main" val="367631199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91441</TotalTime>
  <Words>7956</Words>
  <Application>Microsoft Office PowerPoint</Application>
  <PresentationFormat>Panorámica</PresentationFormat>
  <Paragraphs>1695</Paragraphs>
  <Slides>30</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30</vt:i4>
      </vt:variant>
    </vt:vector>
  </HeadingPairs>
  <TitlesOfParts>
    <vt:vector size="37" baseType="lpstr">
      <vt:lpstr>Arial</vt:lpstr>
      <vt:lpstr>Calibri</vt:lpstr>
      <vt:lpstr>Calibri Light</vt:lpstr>
      <vt:lpstr>Gotham Bold</vt:lpstr>
      <vt:lpstr>Helvetica</vt:lpstr>
      <vt:lpstr>Segoe UI</vt:lpstr>
      <vt:lpstr>Tema de Office</vt:lpstr>
      <vt:lpstr>Presentación de PowerPoint</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iec</dc:creator>
  <cp:lastModifiedBy>Yolanda Medrano</cp:lastModifiedBy>
  <cp:revision>899</cp:revision>
  <cp:lastPrinted>2023-07-24T15:59:54Z</cp:lastPrinted>
  <dcterms:created xsi:type="dcterms:W3CDTF">2018-06-08T15:50:00Z</dcterms:created>
  <dcterms:modified xsi:type="dcterms:W3CDTF">2025-05-01T22:25:31Z</dcterms:modified>
</cp:coreProperties>
</file>